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5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5" autoAdjust="0"/>
    <p:restoredTop sz="84165" autoAdjust="0"/>
  </p:normalViewPr>
  <p:slideViewPr>
    <p:cSldViewPr snapToGrid="0">
      <p:cViewPr varScale="1">
        <p:scale>
          <a:sx n="65" d="100"/>
          <a:sy n="65" d="100"/>
        </p:scale>
        <p:origin x="73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33BD28-BE5F-48D1-A838-B75FC2157DC9}" type="doc">
      <dgm:prSet loTypeId="urn:microsoft.com/office/officeart/2016/7/layout/VerticalHollowActionList" loCatId="List" qsTypeId="urn:microsoft.com/office/officeart/2005/8/quickstyle/simple1" qsCatId="simple" csTypeId="urn:microsoft.com/office/officeart/2005/8/colors/ColorSchemeForSuggestions" csCatId="other"/>
      <dgm:spPr/>
      <dgm:t>
        <a:bodyPr/>
        <a:lstStyle/>
        <a:p>
          <a:endParaRPr lang="en-US"/>
        </a:p>
      </dgm:t>
    </dgm:pt>
    <dgm:pt modelId="{4835800B-BE74-429F-BC98-5967B5784680}">
      <dgm:prSet/>
      <dgm:spPr/>
      <dgm:t>
        <a:bodyPr/>
        <a:lstStyle/>
        <a:p>
          <a:r>
            <a:rPr lang="en-US"/>
            <a:t>Case</a:t>
          </a:r>
        </a:p>
      </dgm:t>
    </dgm:pt>
    <dgm:pt modelId="{49E8A305-9C85-44F9-89E6-0F72F8C8109E}" type="parTrans" cxnId="{F1D77462-2481-4821-9E41-CC28F2445AB8}">
      <dgm:prSet/>
      <dgm:spPr/>
      <dgm:t>
        <a:bodyPr/>
        <a:lstStyle/>
        <a:p>
          <a:endParaRPr lang="en-US"/>
        </a:p>
      </dgm:t>
    </dgm:pt>
    <dgm:pt modelId="{A7084116-8237-4739-9303-05D57039F674}" type="sibTrans" cxnId="{F1D77462-2481-4821-9E41-CC28F2445AB8}">
      <dgm:prSet/>
      <dgm:spPr/>
      <dgm:t>
        <a:bodyPr/>
        <a:lstStyle/>
        <a:p>
          <a:endParaRPr lang="en-US"/>
        </a:p>
      </dgm:t>
    </dgm:pt>
    <dgm:pt modelId="{D07EBB05-E999-4BA8-B9AE-45E16994CAB6}">
      <dgm:prSet/>
      <dgm:spPr/>
      <dgm:t>
        <a:bodyPr/>
        <a:lstStyle/>
        <a:p>
          <a:r>
            <a:rPr lang="en-US"/>
            <a:t>In case C→Q we compared distributions of the quantitative response.</a:t>
          </a:r>
        </a:p>
      </dgm:t>
    </dgm:pt>
    <dgm:pt modelId="{9ED6F111-4ACA-4AEC-BAF0-C086C30F5B77}" type="parTrans" cxnId="{255D1C31-68CF-49ED-9B74-E738370BB0CE}">
      <dgm:prSet/>
      <dgm:spPr/>
      <dgm:t>
        <a:bodyPr/>
        <a:lstStyle/>
        <a:p>
          <a:endParaRPr lang="en-US"/>
        </a:p>
      </dgm:t>
    </dgm:pt>
    <dgm:pt modelId="{FC46CA65-AB2D-4EB3-A020-2E5D98DB9194}" type="sibTrans" cxnId="{255D1C31-68CF-49ED-9B74-E738370BB0CE}">
      <dgm:prSet/>
      <dgm:spPr/>
      <dgm:t>
        <a:bodyPr/>
        <a:lstStyle/>
        <a:p>
          <a:endParaRPr lang="en-US"/>
        </a:p>
      </dgm:t>
    </dgm:pt>
    <dgm:pt modelId="{F20DF336-8462-40B5-9E05-3969694C4A9C}">
      <dgm:prSet/>
      <dgm:spPr/>
      <dgm:t>
        <a:bodyPr/>
        <a:lstStyle/>
        <a:p>
          <a:r>
            <a:rPr lang="en-US"/>
            <a:t>Case</a:t>
          </a:r>
        </a:p>
      </dgm:t>
    </dgm:pt>
    <dgm:pt modelId="{7CB3E86F-1085-467E-A493-86B40E7BBCDE}" type="parTrans" cxnId="{616ED2A9-F18D-4971-8547-01DC2867839E}">
      <dgm:prSet/>
      <dgm:spPr/>
      <dgm:t>
        <a:bodyPr/>
        <a:lstStyle/>
        <a:p>
          <a:endParaRPr lang="en-US"/>
        </a:p>
      </dgm:t>
    </dgm:pt>
    <dgm:pt modelId="{B180C52A-596B-414B-A376-0457DF081C32}" type="sibTrans" cxnId="{616ED2A9-F18D-4971-8547-01DC2867839E}">
      <dgm:prSet/>
      <dgm:spPr/>
      <dgm:t>
        <a:bodyPr/>
        <a:lstStyle/>
        <a:p>
          <a:endParaRPr lang="en-US"/>
        </a:p>
      </dgm:t>
    </dgm:pt>
    <dgm:pt modelId="{CC2BE32D-E21E-4E8E-9BD6-B9C324D91BC6}">
      <dgm:prSet/>
      <dgm:spPr/>
      <dgm:t>
        <a:bodyPr/>
        <a:lstStyle/>
        <a:p>
          <a:r>
            <a:rPr lang="en-US"/>
            <a:t>In case C→C we compared distributions of the categorical response.</a:t>
          </a:r>
        </a:p>
      </dgm:t>
    </dgm:pt>
    <dgm:pt modelId="{50867CB5-A185-4130-8105-6AE71A0EDF26}" type="parTrans" cxnId="{F403C19E-01CD-4513-A65C-A5B2C3DBFC9F}">
      <dgm:prSet/>
      <dgm:spPr/>
      <dgm:t>
        <a:bodyPr/>
        <a:lstStyle/>
        <a:p>
          <a:endParaRPr lang="en-US"/>
        </a:p>
      </dgm:t>
    </dgm:pt>
    <dgm:pt modelId="{871CA0E2-7F3E-41B9-B817-687B461DBE89}" type="sibTrans" cxnId="{F403C19E-01CD-4513-A65C-A5B2C3DBFC9F}">
      <dgm:prSet/>
      <dgm:spPr/>
      <dgm:t>
        <a:bodyPr/>
        <a:lstStyle/>
        <a:p>
          <a:endParaRPr lang="en-US"/>
        </a:p>
      </dgm:t>
    </dgm:pt>
    <dgm:pt modelId="{4E16B0E9-8FF8-4D66-8D93-3FBCFEEC4EFE}">
      <dgm:prSet/>
      <dgm:spPr/>
      <dgm:t>
        <a:bodyPr/>
        <a:lstStyle/>
        <a:p>
          <a:r>
            <a:rPr lang="en-US"/>
            <a:t>Case</a:t>
          </a:r>
        </a:p>
      </dgm:t>
    </dgm:pt>
    <dgm:pt modelId="{1DC7D83C-B4D5-4CAE-9DEB-9BF52E92D52D}" type="parTrans" cxnId="{48506208-F44B-403B-8987-B1C9F21B11DC}">
      <dgm:prSet/>
      <dgm:spPr/>
      <dgm:t>
        <a:bodyPr/>
        <a:lstStyle/>
        <a:p>
          <a:endParaRPr lang="en-US"/>
        </a:p>
      </dgm:t>
    </dgm:pt>
    <dgm:pt modelId="{B5EC63AE-59D2-4A79-847E-5D1664BCAC7F}" type="sibTrans" cxnId="{48506208-F44B-403B-8987-B1C9F21B11DC}">
      <dgm:prSet/>
      <dgm:spPr/>
      <dgm:t>
        <a:bodyPr/>
        <a:lstStyle/>
        <a:p>
          <a:endParaRPr lang="en-US"/>
        </a:p>
      </dgm:t>
    </dgm:pt>
    <dgm:pt modelId="{8504DCD8-98DD-4080-B270-0F2C242B0FA5}">
      <dgm:prSet/>
      <dgm:spPr/>
      <dgm:t>
        <a:bodyPr/>
        <a:lstStyle/>
        <a:p>
          <a:r>
            <a:rPr lang="en-US"/>
            <a:t>Case Q→Q is different in the sense that both variables (in particular the explanatory variable) are quantitative, and therefore, as you'll discover, this case will require a different kind of treatment and tools.</a:t>
          </a:r>
        </a:p>
      </dgm:t>
    </dgm:pt>
    <dgm:pt modelId="{59283697-0D8F-45CA-8371-37EADE01A5BF}" type="parTrans" cxnId="{4B6E69DA-B684-4BDA-BD0F-DC54D10F0535}">
      <dgm:prSet/>
      <dgm:spPr/>
      <dgm:t>
        <a:bodyPr/>
        <a:lstStyle/>
        <a:p>
          <a:endParaRPr lang="en-US"/>
        </a:p>
      </dgm:t>
    </dgm:pt>
    <dgm:pt modelId="{6DF73095-76FD-451E-883C-D762C08CC294}" type="sibTrans" cxnId="{4B6E69DA-B684-4BDA-BD0F-DC54D10F0535}">
      <dgm:prSet/>
      <dgm:spPr/>
      <dgm:t>
        <a:bodyPr/>
        <a:lstStyle/>
        <a:p>
          <a:endParaRPr lang="en-US"/>
        </a:p>
      </dgm:t>
    </dgm:pt>
    <dgm:pt modelId="{E82EBA65-19B2-417E-8F15-7064F60E6A51}" type="pres">
      <dgm:prSet presAssocID="{1333BD28-BE5F-48D1-A838-B75FC2157DC9}" presName="Name0" presStyleCnt="0">
        <dgm:presLayoutVars>
          <dgm:dir/>
          <dgm:animLvl val="lvl"/>
          <dgm:resizeHandles val="exact"/>
        </dgm:presLayoutVars>
      </dgm:prSet>
      <dgm:spPr/>
    </dgm:pt>
    <dgm:pt modelId="{2D6D2CCD-0BB7-463D-9B42-F16ED0D49936}" type="pres">
      <dgm:prSet presAssocID="{4835800B-BE74-429F-BC98-5967B5784680}" presName="linNode" presStyleCnt="0"/>
      <dgm:spPr/>
    </dgm:pt>
    <dgm:pt modelId="{C81DFBAE-8E93-4010-9F4F-F1F9C3C2C276}" type="pres">
      <dgm:prSet presAssocID="{4835800B-BE74-429F-BC98-5967B5784680}" presName="parentText" presStyleLbl="solidFgAcc1" presStyleIdx="0" presStyleCnt="3">
        <dgm:presLayoutVars>
          <dgm:chMax val="1"/>
          <dgm:bulletEnabled/>
        </dgm:presLayoutVars>
      </dgm:prSet>
      <dgm:spPr/>
    </dgm:pt>
    <dgm:pt modelId="{89461A92-A17F-4D2A-9CEC-1164CC111CAB}" type="pres">
      <dgm:prSet presAssocID="{4835800B-BE74-429F-BC98-5967B5784680}" presName="descendantText" presStyleLbl="alignNode1" presStyleIdx="0" presStyleCnt="3">
        <dgm:presLayoutVars>
          <dgm:bulletEnabled/>
        </dgm:presLayoutVars>
      </dgm:prSet>
      <dgm:spPr/>
    </dgm:pt>
    <dgm:pt modelId="{2383C86F-C087-49D8-B205-AAF92D5E99A4}" type="pres">
      <dgm:prSet presAssocID="{A7084116-8237-4739-9303-05D57039F674}" presName="sp" presStyleCnt="0"/>
      <dgm:spPr/>
    </dgm:pt>
    <dgm:pt modelId="{4B53AF4C-AEFE-436A-B9AB-EA7060727C1C}" type="pres">
      <dgm:prSet presAssocID="{F20DF336-8462-40B5-9E05-3969694C4A9C}" presName="linNode" presStyleCnt="0"/>
      <dgm:spPr/>
    </dgm:pt>
    <dgm:pt modelId="{800B9AD7-40C3-416C-BB77-5E224F7D9D12}" type="pres">
      <dgm:prSet presAssocID="{F20DF336-8462-40B5-9E05-3969694C4A9C}" presName="parentText" presStyleLbl="solidFgAcc1" presStyleIdx="1" presStyleCnt="3">
        <dgm:presLayoutVars>
          <dgm:chMax val="1"/>
          <dgm:bulletEnabled/>
        </dgm:presLayoutVars>
      </dgm:prSet>
      <dgm:spPr/>
    </dgm:pt>
    <dgm:pt modelId="{CD2B4613-2152-465F-931F-4327FC76F6D0}" type="pres">
      <dgm:prSet presAssocID="{F20DF336-8462-40B5-9E05-3969694C4A9C}" presName="descendantText" presStyleLbl="alignNode1" presStyleIdx="1" presStyleCnt="3">
        <dgm:presLayoutVars>
          <dgm:bulletEnabled/>
        </dgm:presLayoutVars>
      </dgm:prSet>
      <dgm:spPr/>
    </dgm:pt>
    <dgm:pt modelId="{887617D5-DE92-4B6D-944F-F7E1AB8DAD1A}" type="pres">
      <dgm:prSet presAssocID="{B180C52A-596B-414B-A376-0457DF081C32}" presName="sp" presStyleCnt="0"/>
      <dgm:spPr/>
    </dgm:pt>
    <dgm:pt modelId="{C6DAEF94-D7B9-4569-95F0-63B8579B3845}" type="pres">
      <dgm:prSet presAssocID="{4E16B0E9-8FF8-4D66-8D93-3FBCFEEC4EFE}" presName="linNode" presStyleCnt="0"/>
      <dgm:spPr/>
    </dgm:pt>
    <dgm:pt modelId="{71624585-EEB3-4748-A49E-C0D0539A1561}" type="pres">
      <dgm:prSet presAssocID="{4E16B0E9-8FF8-4D66-8D93-3FBCFEEC4EFE}" presName="parentText" presStyleLbl="solidFgAcc1" presStyleIdx="2" presStyleCnt="3">
        <dgm:presLayoutVars>
          <dgm:chMax val="1"/>
          <dgm:bulletEnabled/>
        </dgm:presLayoutVars>
      </dgm:prSet>
      <dgm:spPr/>
    </dgm:pt>
    <dgm:pt modelId="{447D56E9-B291-43FC-AE7C-797BF5B70D12}" type="pres">
      <dgm:prSet presAssocID="{4E16B0E9-8FF8-4D66-8D93-3FBCFEEC4EFE}" presName="descendantText" presStyleLbl="alignNode1" presStyleIdx="2" presStyleCnt="3">
        <dgm:presLayoutVars>
          <dgm:bulletEnabled/>
        </dgm:presLayoutVars>
      </dgm:prSet>
      <dgm:spPr/>
    </dgm:pt>
  </dgm:ptLst>
  <dgm:cxnLst>
    <dgm:cxn modelId="{48506208-F44B-403B-8987-B1C9F21B11DC}" srcId="{1333BD28-BE5F-48D1-A838-B75FC2157DC9}" destId="{4E16B0E9-8FF8-4D66-8D93-3FBCFEEC4EFE}" srcOrd="2" destOrd="0" parTransId="{1DC7D83C-B4D5-4CAE-9DEB-9BF52E92D52D}" sibTransId="{B5EC63AE-59D2-4A79-847E-5D1664BCAC7F}"/>
    <dgm:cxn modelId="{FC178A24-9E90-471A-B60F-533817224384}" type="presOf" srcId="{1333BD28-BE5F-48D1-A838-B75FC2157DC9}" destId="{E82EBA65-19B2-417E-8F15-7064F60E6A51}" srcOrd="0" destOrd="0" presId="urn:microsoft.com/office/officeart/2016/7/layout/VerticalHollowActionList"/>
    <dgm:cxn modelId="{B0EE1A26-C48F-4A46-80E4-A2D8B9CFB075}" type="presOf" srcId="{D07EBB05-E999-4BA8-B9AE-45E16994CAB6}" destId="{89461A92-A17F-4D2A-9CEC-1164CC111CAB}" srcOrd="0" destOrd="0" presId="urn:microsoft.com/office/officeart/2016/7/layout/VerticalHollowActionList"/>
    <dgm:cxn modelId="{3A61E12D-0566-4E9F-B224-815D01D8CE30}" type="presOf" srcId="{CC2BE32D-E21E-4E8E-9BD6-B9C324D91BC6}" destId="{CD2B4613-2152-465F-931F-4327FC76F6D0}" srcOrd="0" destOrd="0" presId="urn:microsoft.com/office/officeart/2016/7/layout/VerticalHollowActionList"/>
    <dgm:cxn modelId="{255D1C31-68CF-49ED-9B74-E738370BB0CE}" srcId="{4835800B-BE74-429F-BC98-5967B5784680}" destId="{D07EBB05-E999-4BA8-B9AE-45E16994CAB6}" srcOrd="0" destOrd="0" parTransId="{9ED6F111-4ACA-4AEC-BAF0-C086C30F5B77}" sibTransId="{FC46CA65-AB2D-4EB3-A020-2E5D98DB9194}"/>
    <dgm:cxn modelId="{1D6DD632-93A5-4E09-A61A-F7FD8845FEAD}" type="presOf" srcId="{4E16B0E9-8FF8-4D66-8D93-3FBCFEEC4EFE}" destId="{71624585-EEB3-4748-A49E-C0D0539A1561}" srcOrd="0" destOrd="0" presId="urn:microsoft.com/office/officeart/2016/7/layout/VerticalHollowActionList"/>
    <dgm:cxn modelId="{F1D77462-2481-4821-9E41-CC28F2445AB8}" srcId="{1333BD28-BE5F-48D1-A838-B75FC2157DC9}" destId="{4835800B-BE74-429F-BC98-5967B5784680}" srcOrd="0" destOrd="0" parTransId="{49E8A305-9C85-44F9-89E6-0F72F8C8109E}" sibTransId="{A7084116-8237-4739-9303-05D57039F674}"/>
    <dgm:cxn modelId="{1282B351-8C80-48F2-A28D-BCE9FA2D859F}" type="presOf" srcId="{F20DF336-8462-40B5-9E05-3969694C4A9C}" destId="{800B9AD7-40C3-416C-BB77-5E224F7D9D12}" srcOrd="0" destOrd="0" presId="urn:microsoft.com/office/officeart/2016/7/layout/VerticalHollowActionList"/>
    <dgm:cxn modelId="{05775A94-52BC-42A3-84A5-39EC27D97185}" type="presOf" srcId="{8504DCD8-98DD-4080-B270-0F2C242B0FA5}" destId="{447D56E9-B291-43FC-AE7C-797BF5B70D12}" srcOrd="0" destOrd="0" presId="urn:microsoft.com/office/officeart/2016/7/layout/VerticalHollowActionList"/>
    <dgm:cxn modelId="{F403C19E-01CD-4513-A65C-A5B2C3DBFC9F}" srcId="{F20DF336-8462-40B5-9E05-3969694C4A9C}" destId="{CC2BE32D-E21E-4E8E-9BD6-B9C324D91BC6}" srcOrd="0" destOrd="0" parTransId="{50867CB5-A185-4130-8105-6AE71A0EDF26}" sibTransId="{871CA0E2-7F3E-41B9-B817-687B461DBE89}"/>
    <dgm:cxn modelId="{616ED2A9-F18D-4971-8547-01DC2867839E}" srcId="{1333BD28-BE5F-48D1-A838-B75FC2157DC9}" destId="{F20DF336-8462-40B5-9E05-3969694C4A9C}" srcOrd="1" destOrd="0" parTransId="{7CB3E86F-1085-467E-A493-86B40E7BBCDE}" sibTransId="{B180C52A-596B-414B-A376-0457DF081C32}"/>
    <dgm:cxn modelId="{9B0942BA-EAD6-4DD7-B349-5F3E31ED0092}" type="presOf" srcId="{4835800B-BE74-429F-BC98-5967B5784680}" destId="{C81DFBAE-8E93-4010-9F4F-F1F9C3C2C276}" srcOrd="0" destOrd="0" presId="urn:microsoft.com/office/officeart/2016/7/layout/VerticalHollowActionList"/>
    <dgm:cxn modelId="{4B6E69DA-B684-4BDA-BD0F-DC54D10F0535}" srcId="{4E16B0E9-8FF8-4D66-8D93-3FBCFEEC4EFE}" destId="{8504DCD8-98DD-4080-B270-0F2C242B0FA5}" srcOrd="0" destOrd="0" parTransId="{59283697-0D8F-45CA-8371-37EADE01A5BF}" sibTransId="{6DF73095-76FD-451E-883C-D762C08CC294}"/>
    <dgm:cxn modelId="{DE56CB89-84FE-4CA6-881C-E8F9696C4EF6}" type="presParOf" srcId="{E82EBA65-19B2-417E-8F15-7064F60E6A51}" destId="{2D6D2CCD-0BB7-463D-9B42-F16ED0D49936}" srcOrd="0" destOrd="0" presId="urn:microsoft.com/office/officeart/2016/7/layout/VerticalHollowActionList"/>
    <dgm:cxn modelId="{CE9CED00-EF68-461C-ABAB-A614C285A84D}" type="presParOf" srcId="{2D6D2CCD-0BB7-463D-9B42-F16ED0D49936}" destId="{C81DFBAE-8E93-4010-9F4F-F1F9C3C2C276}" srcOrd="0" destOrd="0" presId="urn:microsoft.com/office/officeart/2016/7/layout/VerticalHollowActionList"/>
    <dgm:cxn modelId="{E8866EAB-DC75-4958-83B2-FAC4B9A9B8D6}" type="presParOf" srcId="{2D6D2CCD-0BB7-463D-9B42-F16ED0D49936}" destId="{89461A92-A17F-4D2A-9CEC-1164CC111CAB}" srcOrd="1" destOrd="0" presId="urn:microsoft.com/office/officeart/2016/7/layout/VerticalHollowActionList"/>
    <dgm:cxn modelId="{D26AB7CC-C156-4B83-BFE7-F33A7D611413}" type="presParOf" srcId="{E82EBA65-19B2-417E-8F15-7064F60E6A51}" destId="{2383C86F-C087-49D8-B205-AAF92D5E99A4}" srcOrd="1" destOrd="0" presId="urn:microsoft.com/office/officeart/2016/7/layout/VerticalHollowActionList"/>
    <dgm:cxn modelId="{0156D342-FF49-40AD-AE52-1F68EC5C7341}" type="presParOf" srcId="{E82EBA65-19B2-417E-8F15-7064F60E6A51}" destId="{4B53AF4C-AEFE-436A-B9AB-EA7060727C1C}" srcOrd="2" destOrd="0" presId="urn:microsoft.com/office/officeart/2016/7/layout/VerticalHollowActionList"/>
    <dgm:cxn modelId="{068AE3FD-E775-44A5-9856-8FC8CAD6C234}" type="presParOf" srcId="{4B53AF4C-AEFE-436A-B9AB-EA7060727C1C}" destId="{800B9AD7-40C3-416C-BB77-5E224F7D9D12}" srcOrd="0" destOrd="0" presId="urn:microsoft.com/office/officeart/2016/7/layout/VerticalHollowActionList"/>
    <dgm:cxn modelId="{8010323C-51E9-4B86-8D11-A00A10235459}" type="presParOf" srcId="{4B53AF4C-AEFE-436A-B9AB-EA7060727C1C}" destId="{CD2B4613-2152-465F-931F-4327FC76F6D0}" srcOrd="1" destOrd="0" presId="urn:microsoft.com/office/officeart/2016/7/layout/VerticalHollowActionList"/>
    <dgm:cxn modelId="{41B67C5A-2253-432F-B305-4A23257B7F59}" type="presParOf" srcId="{E82EBA65-19B2-417E-8F15-7064F60E6A51}" destId="{887617D5-DE92-4B6D-944F-F7E1AB8DAD1A}" srcOrd="3" destOrd="0" presId="urn:microsoft.com/office/officeart/2016/7/layout/VerticalHollowActionList"/>
    <dgm:cxn modelId="{79235356-6AAB-4752-8C09-253C2DB91C5E}" type="presParOf" srcId="{E82EBA65-19B2-417E-8F15-7064F60E6A51}" destId="{C6DAEF94-D7B9-4569-95F0-63B8579B3845}" srcOrd="4" destOrd="0" presId="urn:microsoft.com/office/officeart/2016/7/layout/VerticalHollowActionList"/>
    <dgm:cxn modelId="{C2219ED1-D901-4673-9279-97242FC66877}" type="presParOf" srcId="{C6DAEF94-D7B9-4569-95F0-63B8579B3845}" destId="{71624585-EEB3-4748-A49E-C0D0539A1561}" srcOrd="0" destOrd="0" presId="urn:microsoft.com/office/officeart/2016/7/layout/VerticalHollowActionList"/>
    <dgm:cxn modelId="{AC1428E3-8869-4898-8DA2-AACAC20A6349}" type="presParOf" srcId="{C6DAEF94-D7B9-4569-95F0-63B8579B3845}" destId="{447D56E9-B291-43FC-AE7C-797BF5B70D12}"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A56E16-59E4-4D1D-A59E-499278FC06B7}" type="doc">
      <dgm:prSet loTypeId="urn:microsoft.com/office/officeart/2008/layout/LinedList" loCatId="Inbox" qsTypeId="urn:microsoft.com/office/officeart/2005/8/quickstyle/simple1" qsCatId="simple" csTypeId="urn:microsoft.com/office/officeart/2005/8/colors/ColorSchemeForSuggestions" csCatId="other" phldr="1"/>
      <dgm:spPr/>
      <dgm:t>
        <a:bodyPr/>
        <a:lstStyle/>
        <a:p>
          <a:endParaRPr lang="en-US"/>
        </a:p>
      </dgm:t>
    </dgm:pt>
    <dgm:pt modelId="{91FF8F27-04F6-405E-B4C0-FC49D0095E5A}">
      <dgm:prSet/>
      <dgm:spPr/>
      <dgm:t>
        <a:bodyPr/>
        <a:lstStyle/>
        <a:p>
          <a:r>
            <a:rPr lang="en-US" dirty="0"/>
            <a:t>In particular, as in our example, the lurking variable might have an effect on </a:t>
          </a:r>
          <a:r>
            <a:rPr lang="en-US" i="1" dirty="0"/>
            <a:t>both</a:t>
          </a:r>
          <a:r>
            <a:rPr lang="en-US" dirty="0"/>
            <a:t> the explanatory and the response variables. This common effect creates the observed association between the explanatory and response variables, even though there is no causal link between them. This possibility, that there might be a lurking variable (which we might not be thinking about) that is responsible for the observed relationship leads to our principle:</a:t>
          </a:r>
        </a:p>
      </dgm:t>
    </dgm:pt>
    <dgm:pt modelId="{8C02FD6B-3E37-49B2-869C-4B96A3596CA9}" type="parTrans" cxnId="{ECA911E8-57DA-4952-B787-3D23FD0EBC2B}">
      <dgm:prSet/>
      <dgm:spPr/>
      <dgm:t>
        <a:bodyPr/>
        <a:lstStyle/>
        <a:p>
          <a:endParaRPr lang="en-US"/>
        </a:p>
      </dgm:t>
    </dgm:pt>
    <dgm:pt modelId="{70489387-156C-49DE-9C5B-C8F8DDB16FC4}" type="sibTrans" cxnId="{ECA911E8-57DA-4952-B787-3D23FD0EBC2B}">
      <dgm:prSet/>
      <dgm:spPr/>
      <dgm:t>
        <a:bodyPr/>
        <a:lstStyle/>
        <a:p>
          <a:endParaRPr lang="en-US"/>
        </a:p>
      </dgm:t>
    </dgm:pt>
    <dgm:pt modelId="{58946650-F539-491D-A8D6-7D546330FE78}">
      <dgm:prSet/>
      <dgm:spPr/>
      <dgm:t>
        <a:bodyPr/>
        <a:lstStyle/>
        <a:p>
          <a:r>
            <a:rPr lang="en-US" dirty="0">
              <a:solidFill>
                <a:srgbClr val="00B0F0"/>
              </a:solidFill>
            </a:rPr>
            <a:t>Principle:</a:t>
          </a:r>
        </a:p>
        <a:p>
          <a:r>
            <a:rPr lang="en-US" dirty="0"/>
            <a:t>Association </a:t>
          </a:r>
          <a:r>
            <a:rPr lang="en-US" b="1" dirty="0"/>
            <a:t>does not</a:t>
          </a:r>
          <a:r>
            <a:rPr lang="en-US" dirty="0"/>
            <a:t> imply causation!</a:t>
          </a:r>
        </a:p>
      </dgm:t>
    </dgm:pt>
    <dgm:pt modelId="{566716AC-6D10-45F2-965E-9E57F900F39E}" type="parTrans" cxnId="{9C00BB77-E32B-47E9-AEB6-6CB672784E6A}">
      <dgm:prSet/>
      <dgm:spPr/>
      <dgm:t>
        <a:bodyPr/>
        <a:lstStyle/>
        <a:p>
          <a:endParaRPr lang="en-US"/>
        </a:p>
      </dgm:t>
    </dgm:pt>
    <dgm:pt modelId="{32C69F2F-C699-4851-89D5-17FB643F0305}" type="sibTrans" cxnId="{9C00BB77-E32B-47E9-AEB6-6CB672784E6A}">
      <dgm:prSet/>
      <dgm:spPr/>
      <dgm:t>
        <a:bodyPr/>
        <a:lstStyle/>
        <a:p>
          <a:endParaRPr lang="en-US"/>
        </a:p>
      </dgm:t>
    </dgm:pt>
    <dgm:pt modelId="{9E387DA4-35D0-4D40-8E43-1937497342BA}" type="pres">
      <dgm:prSet presAssocID="{95A56E16-59E4-4D1D-A59E-499278FC06B7}" presName="vert0" presStyleCnt="0">
        <dgm:presLayoutVars>
          <dgm:dir/>
          <dgm:animOne val="branch"/>
          <dgm:animLvl val="lvl"/>
        </dgm:presLayoutVars>
      </dgm:prSet>
      <dgm:spPr/>
    </dgm:pt>
    <dgm:pt modelId="{9757196A-5065-4992-A712-35BD15E3EA03}" type="pres">
      <dgm:prSet presAssocID="{91FF8F27-04F6-405E-B4C0-FC49D0095E5A}" presName="thickLine" presStyleLbl="alignNode1" presStyleIdx="0" presStyleCnt="2"/>
      <dgm:spPr/>
    </dgm:pt>
    <dgm:pt modelId="{32BB03AE-1218-4D46-8138-82ECEA40C9B4}" type="pres">
      <dgm:prSet presAssocID="{91FF8F27-04F6-405E-B4C0-FC49D0095E5A}" presName="horz1" presStyleCnt="0"/>
      <dgm:spPr/>
    </dgm:pt>
    <dgm:pt modelId="{72A9087E-EAC1-409F-AA93-8E19AC0AD9D0}" type="pres">
      <dgm:prSet presAssocID="{91FF8F27-04F6-405E-B4C0-FC49D0095E5A}" presName="tx1" presStyleLbl="revTx" presStyleIdx="0" presStyleCnt="2"/>
      <dgm:spPr/>
    </dgm:pt>
    <dgm:pt modelId="{346D19B7-2A27-4D76-BC5D-746C3CCAADDB}" type="pres">
      <dgm:prSet presAssocID="{91FF8F27-04F6-405E-B4C0-FC49D0095E5A}" presName="vert1" presStyleCnt="0"/>
      <dgm:spPr/>
    </dgm:pt>
    <dgm:pt modelId="{5D020550-F8AC-4E81-8F97-625288EE555F}" type="pres">
      <dgm:prSet presAssocID="{58946650-F539-491D-A8D6-7D546330FE78}" presName="thickLine" presStyleLbl="alignNode1" presStyleIdx="1" presStyleCnt="2"/>
      <dgm:spPr/>
    </dgm:pt>
    <dgm:pt modelId="{45A16A18-FE50-495A-8410-0582804434A7}" type="pres">
      <dgm:prSet presAssocID="{58946650-F539-491D-A8D6-7D546330FE78}" presName="horz1" presStyleCnt="0"/>
      <dgm:spPr/>
    </dgm:pt>
    <dgm:pt modelId="{45EDBD2B-B16C-4480-BC66-EA638FE2DE1F}" type="pres">
      <dgm:prSet presAssocID="{58946650-F539-491D-A8D6-7D546330FE78}" presName="tx1" presStyleLbl="revTx" presStyleIdx="1" presStyleCnt="2"/>
      <dgm:spPr/>
    </dgm:pt>
    <dgm:pt modelId="{78661A22-B5C4-4599-A5D3-E25E432FE4B1}" type="pres">
      <dgm:prSet presAssocID="{58946650-F539-491D-A8D6-7D546330FE78}" presName="vert1" presStyleCnt="0"/>
      <dgm:spPr/>
    </dgm:pt>
  </dgm:ptLst>
  <dgm:cxnLst>
    <dgm:cxn modelId="{3015C12F-8837-4520-B102-57B70D48E6CE}" type="presOf" srcId="{95A56E16-59E4-4D1D-A59E-499278FC06B7}" destId="{9E387DA4-35D0-4D40-8E43-1937497342BA}" srcOrd="0" destOrd="0" presId="urn:microsoft.com/office/officeart/2008/layout/LinedList"/>
    <dgm:cxn modelId="{E98E1742-8289-4911-9055-A93A4196E33F}" type="presOf" srcId="{91FF8F27-04F6-405E-B4C0-FC49D0095E5A}" destId="{72A9087E-EAC1-409F-AA93-8E19AC0AD9D0}" srcOrd="0" destOrd="0" presId="urn:microsoft.com/office/officeart/2008/layout/LinedList"/>
    <dgm:cxn modelId="{9C00BB77-E32B-47E9-AEB6-6CB672784E6A}" srcId="{95A56E16-59E4-4D1D-A59E-499278FC06B7}" destId="{58946650-F539-491D-A8D6-7D546330FE78}" srcOrd="1" destOrd="0" parTransId="{566716AC-6D10-45F2-965E-9E57F900F39E}" sibTransId="{32C69F2F-C699-4851-89D5-17FB643F0305}"/>
    <dgm:cxn modelId="{28917E92-D13C-463A-AAC5-EA216881779C}" type="presOf" srcId="{58946650-F539-491D-A8D6-7D546330FE78}" destId="{45EDBD2B-B16C-4480-BC66-EA638FE2DE1F}" srcOrd="0" destOrd="0" presId="urn:microsoft.com/office/officeart/2008/layout/LinedList"/>
    <dgm:cxn modelId="{ECA911E8-57DA-4952-B787-3D23FD0EBC2B}" srcId="{95A56E16-59E4-4D1D-A59E-499278FC06B7}" destId="{91FF8F27-04F6-405E-B4C0-FC49D0095E5A}" srcOrd="0" destOrd="0" parTransId="{8C02FD6B-3E37-49B2-869C-4B96A3596CA9}" sibTransId="{70489387-156C-49DE-9C5B-C8F8DDB16FC4}"/>
    <dgm:cxn modelId="{D51D0384-AD36-4790-AF5F-864B7E802AD2}" type="presParOf" srcId="{9E387DA4-35D0-4D40-8E43-1937497342BA}" destId="{9757196A-5065-4992-A712-35BD15E3EA03}" srcOrd="0" destOrd="0" presId="urn:microsoft.com/office/officeart/2008/layout/LinedList"/>
    <dgm:cxn modelId="{051C209C-F9EE-48EF-843B-58F7CED68705}" type="presParOf" srcId="{9E387DA4-35D0-4D40-8E43-1937497342BA}" destId="{32BB03AE-1218-4D46-8138-82ECEA40C9B4}" srcOrd="1" destOrd="0" presId="urn:microsoft.com/office/officeart/2008/layout/LinedList"/>
    <dgm:cxn modelId="{7BF0C4A0-888B-43A0-B2E1-5DC3FAC1E61E}" type="presParOf" srcId="{32BB03AE-1218-4D46-8138-82ECEA40C9B4}" destId="{72A9087E-EAC1-409F-AA93-8E19AC0AD9D0}" srcOrd="0" destOrd="0" presId="urn:microsoft.com/office/officeart/2008/layout/LinedList"/>
    <dgm:cxn modelId="{8DD9527E-FD44-446F-96E4-237EE7558DC6}" type="presParOf" srcId="{32BB03AE-1218-4D46-8138-82ECEA40C9B4}" destId="{346D19B7-2A27-4D76-BC5D-746C3CCAADDB}" srcOrd="1" destOrd="0" presId="urn:microsoft.com/office/officeart/2008/layout/LinedList"/>
    <dgm:cxn modelId="{83D6F8E9-DA4A-4DB1-94A8-1B0C80AB59B1}" type="presParOf" srcId="{9E387DA4-35D0-4D40-8E43-1937497342BA}" destId="{5D020550-F8AC-4E81-8F97-625288EE555F}" srcOrd="2" destOrd="0" presId="urn:microsoft.com/office/officeart/2008/layout/LinedList"/>
    <dgm:cxn modelId="{852AF8F0-2F87-4E65-AD63-DCAE4E1178F1}" type="presParOf" srcId="{9E387DA4-35D0-4D40-8E43-1937497342BA}" destId="{45A16A18-FE50-495A-8410-0582804434A7}" srcOrd="3" destOrd="0" presId="urn:microsoft.com/office/officeart/2008/layout/LinedList"/>
    <dgm:cxn modelId="{6CBECC47-7315-464C-ADCE-C3861112A4DC}" type="presParOf" srcId="{45A16A18-FE50-495A-8410-0582804434A7}" destId="{45EDBD2B-B16C-4480-BC66-EA638FE2DE1F}" srcOrd="0" destOrd="0" presId="urn:microsoft.com/office/officeart/2008/layout/LinedList"/>
    <dgm:cxn modelId="{30D1C3C5-979A-4AE6-9675-72DAFED07E16}" type="presParOf" srcId="{45A16A18-FE50-495A-8410-0582804434A7}" destId="{78661A22-B5C4-4599-A5D3-E25E432FE4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61A92-A17F-4D2A-9CEC-1164CC111CAB}">
      <dsp:nvSpPr>
        <dsp:cNvPr id="0" name=""/>
        <dsp:cNvSpPr/>
      </dsp:nvSpPr>
      <dsp:spPr>
        <a:xfrm>
          <a:off x="1545653" y="1589"/>
          <a:ext cx="6182613" cy="162953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960" tIns="413902" rIns="119960" bIns="413902" numCol="1" spcCol="1270" anchor="ctr" anchorCtr="0">
          <a:noAutofit/>
        </a:bodyPr>
        <a:lstStyle/>
        <a:p>
          <a:pPr marL="0" lvl="0" indent="0" algn="l" defTabSz="711200">
            <a:lnSpc>
              <a:spcPct val="90000"/>
            </a:lnSpc>
            <a:spcBef>
              <a:spcPct val="0"/>
            </a:spcBef>
            <a:spcAft>
              <a:spcPct val="35000"/>
            </a:spcAft>
            <a:buNone/>
          </a:pPr>
          <a:r>
            <a:rPr lang="en-US" sz="1600" kern="1200"/>
            <a:t>In case C→Q we compared distributions of the quantitative response.</a:t>
          </a:r>
        </a:p>
      </dsp:txBody>
      <dsp:txXfrm>
        <a:off x="1545653" y="1589"/>
        <a:ext cx="6182613" cy="1629533"/>
      </dsp:txXfrm>
    </dsp:sp>
    <dsp:sp modelId="{C81DFBAE-8E93-4010-9F4F-F1F9C3C2C276}">
      <dsp:nvSpPr>
        <dsp:cNvPr id="0" name=""/>
        <dsp:cNvSpPr/>
      </dsp:nvSpPr>
      <dsp:spPr>
        <a:xfrm>
          <a:off x="0" y="1589"/>
          <a:ext cx="1545653" cy="1629533"/>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791" tIns="160962" rIns="81791" bIns="160962" numCol="1" spcCol="1270" anchor="ctr" anchorCtr="0">
          <a:noAutofit/>
        </a:bodyPr>
        <a:lstStyle/>
        <a:p>
          <a:pPr marL="0" lvl="0" indent="0" algn="ctr" defTabSz="889000">
            <a:lnSpc>
              <a:spcPct val="90000"/>
            </a:lnSpc>
            <a:spcBef>
              <a:spcPct val="0"/>
            </a:spcBef>
            <a:spcAft>
              <a:spcPct val="35000"/>
            </a:spcAft>
            <a:buNone/>
          </a:pPr>
          <a:r>
            <a:rPr lang="en-US" sz="2000" kern="1200"/>
            <a:t>Case</a:t>
          </a:r>
        </a:p>
      </dsp:txBody>
      <dsp:txXfrm>
        <a:off x="0" y="1589"/>
        <a:ext cx="1545653" cy="1629533"/>
      </dsp:txXfrm>
    </dsp:sp>
    <dsp:sp modelId="{CD2B4613-2152-465F-931F-4327FC76F6D0}">
      <dsp:nvSpPr>
        <dsp:cNvPr id="0" name=""/>
        <dsp:cNvSpPr/>
      </dsp:nvSpPr>
      <dsp:spPr>
        <a:xfrm>
          <a:off x="1545653" y="1728895"/>
          <a:ext cx="6182613" cy="162953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960" tIns="413902" rIns="119960" bIns="413902" numCol="1" spcCol="1270" anchor="ctr" anchorCtr="0">
          <a:noAutofit/>
        </a:bodyPr>
        <a:lstStyle/>
        <a:p>
          <a:pPr marL="0" lvl="0" indent="0" algn="l" defTabSz="711200">
            <a:lnSpc>
              <a:spcPct val="90000"/>
            </a:lnSpc>
            <a:spcBef>
              <a:spcPct val="0"/>
            </a:spcBef>
            <a:spcAft>
              <a:spcPct val="35000"/>
            </a:spcAft>
            <a:buNone/>
          </a:pPr>
          <a:r>
            <a:rPr lang="en-US" sz="1600" kern="1200"/>
            <a:t>In case C→C we compared distributions of the categorical response.</a:t>
          </a:r>
        </a:p>
      </dsp:txBody>
      <dsp:txXfrm>
        <a:off x="1545653" y="1728895"/>
        <a:ext cx="6182613" cy="1629533"/>
      </dsp:txXfrm>
    </dsp:sp>
    <dsp:sp modelId="{800B9AD7-40C3-416C-BB77-5E224F7D9D12}">
      <dsp:nvSpPr>
        <dsp:cNvPr id="0" name=""/>
        <dsp:cNvSpPr/>
      </dsp:nvSpPr>
      <dsp:spPr>
        <a:xfrm>
          <a:off x="0" y="1728895"/>
          <a:ext cx="1545653" cy="1629533"/>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791" tIns="160962" rIns="81791" bIns="160962" numCol="1" spcCol="1270" anchor="ctr" anchorCtr="0">
          <a:noAutofit/>
        </a:bodyPr>
        <a:lstStyle/>
        <a:p>
          <a:pPr marL="0" lvl="0" indent="0" algn="ctr" defTabSz="889000">
            <a:lnSpc>
              <a:spcPct val="90000"/>
            </a:lnSpc>
            <a:spcBef>
              <a:spcPct val="0"/>
            </a:spcBef>
            <a:spcAft>
              <a:spcPct val="35000"/>
            </a:spcAft>
            <a:buNone/>
          </a:pPr>
          <a:r>
            <a:rPr lang="en-US" sz="2000" kern="1200"/>
            <a:t>Case</a:t>
          </a:r>
        </a:p>
      </dsp:txBody>
      <dsp:txXfrm>
        <a:off x="0" y="1728895"/>
        <a:ext cx="1545653" cy="1629533"/>
      </dsp:txXfrm>
    </dsp:sp>
    <dsp:sp modelId="{447D56E9-B291-43FC-AE7C-797BF5B70D12}">
      <dsp:nvSpPr>
        <dsp:cNvPr id="0" name=""/>
        <dsp:cNvSpPr/>
      </dsp:nvSpPr>
      <dsp:spPr>
        <a:xfrm>
          <a:off x="1545653" y="3456200"/>
          <a:ext cx="6182613" cy="162953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960" tIns="413902" rIns="119960" bIns="413902" numCol="1" spcCol="1270" anchor="ctr" anchorCtr="0">
          <a:noAutofit/>
        </a:bodyPr>
        <a:lstStyle/>
        <a:p>
          <a:pPr marL="0" lvl="0" indent="0" algn="l" defTabSz="711200">
            <a:lnSpc>
              <a:spcPct val="90000"/>
            </a:lnSpc>
            <a:spcBef>
              <a:spcPct val="0"/>
            </a:spcBef>
            <a:spcAft>
              <a:spcPct val="35000"/>
            </a:spcAft>
            <a:buNone/>
          </a:pPr>
          <a:r>
            <a:rPr lang="en-US" sz="1600" kern="1200"/>
            <a:t>Case Q→Q is different in the sense that both variables (in particular the explanatory variable) are quantitative, and therefore, as you'll discover, this case will require a different kind of treatment and tools.</a:t>
          </a:r>
        </a:p>
      </dsp:txBody>
      <dsp:txXfrm>
        <a:off x="1545653" y="3456200"/>
        <a:ext cx="6182613" cy="1629533"/>
      </dsp:txXfrm>
    </dsp:sp>
    <dsp:sp modelId="{71624585-EEB3-4748-A49E-C0D0539A1561}">
      <dsp:nvSpPr>
        <dsp:cNvPr id="0" name=""/>
        <dsp:cNvSpPr/>
      </dsp:nvSpPr>
      <dsp:spPr>
        <a:xfrm>
          <a:off x="0" y="3456200"/>
          <a:ext cx="1545653" cy="1629533"/>
        </a:xfrm>
        <a:prstGeom prst="rect">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791" tIns="160962" rIns="81791" bIns="160962" numCol="1" spcCol="1270" anchor="ctr" anchorCtr="0">
          <a:noAutofit/>
        </a:bodyPr>
        <a:lstStyle/>
        <a:p>
          <a:pPr marL="0" lvl="0" indent="0" algn="ctr" defTabSz="889000">
            <a:lnSpc>
              <a:spcPct val="90000"/>
            </a:lnSpc>
            <a:spcBef>
              <a:spcPct val="0"/>
            </a:spcBef>
            <a:spcAft>
              <a:spcPct val="35000"/>
            </a:spcAft>
            <a:buNone/>
          </a:pPr>
          <a:r>
            <a:rPr lang="en-US" sz="2000" kern="1200"/>
            <a:t>Case</a:t>
          </a:r>
        </a:p>
      </dsp:txBody>
      <dsp:txXfrm>
        <a:off x="0" y="3456200"/>
        <a:ext cx="1545653" cy="16295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7196A-5065-4992-A712-35BD15E3EA03}">
      <dsp:nvSpPr>
        <dsp:cNvPr id="0" name=""/>
        <dsp:cNvSpPr/>
      </dsp:nvSpPr>
      <dsp:spPr>
        <a:xfrm>
          <a:off x="0" y="0"/>
          <a:ext cx="772826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9087E-EAC1-409F-AA93-8E19AC0AD9D0}">
      <dsp:nvSpPr>
        <dsp:cNvPr id="0" name=""/>
        <dsp:cNvSpPr/>
      </dsp:nvSpPr>
      <dsp:spPr>
        <a:xfrm>
          <a:off x="0" y="0"/>
          <a:ext cx="7728267" cy="254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 particular, as in our example, the lurking variable might have an effect on </a:t>
          </a:r>
          <a:r>
            <a:rPr lang="en-US" sz="2200" i="1" kern="1200" dirty="0"/>
            <a:t>both</a:t>
          </a:r>
          <a:r>
            <a:rPr lang="en-US" sz="2200" kern="1200" dirty="0"/>
            <a:t> the explanatory and the response variables. This common effect creates the observed association between the explanatory and response variables, even though there is no causal link between them. This possibility, that there might be a lurking variable (which we might not be thinking about) that is responsible for the observed relationship leads to our principle:</a:t>
          </a:r>
        </a:p>
      </dsp:txBody>
      <dsp:txXfrm>
        <a:off x="0" y="0"/>
        <a:ext cx="7728267" cy="2543662"/>
      </dsp:txXfrm>
    </dsp:sp>
    <dsp:sp modelId="{5D020550-F8AC-4E81-8F97-625288EE555F}">
      <dsp:nvSpPr>
        <dsp:cNvPr id="0" name=""/>
        <dsp:cNvSpPr/>
      </dsp:nvSpPr>
      <dsp:spPr>
        <a:xfrm>
          <a:off x="0" y="2543662"/>
          <a:ext cx="772826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EDBD2B-B16C-4480-BC66-EA638FE2DE1F}">
      <dsp:nvSpPr>
        <dsp:cNvPr id="0" name=""/>
        <dsp:cNvSpPr/>
      </dsp:nvSpPr>
      <dsp:spPr>
        <a:xfrm>
          <a:off x="0" y="2543662"/>
          <a:ext cx="7728267" cy="254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rgbClr val="00B0F0"/>
              </a:solidFill>
            </a:rPr>
            <a:t>Principle:</a:t>
          </a:r>
        </a:p>
        <a:p>
          <a:pPr marL="0" lvl="0" indent="0" algn="l" defTabSz="977900">
            <a:lnSpc>
              <a:spcPct val="90000"/>
            </a:lnSpc>
            <a:spcBef>
              <a:spcPct val="0"/>
            </a:spcBef>
            <a:spcAft>
              <a:spcPct val="35000"/>
            </a:spcAft>
            <a:buNone/>
          </a:pPr>
          <a:r>
            <a:rPr lang="en-US" sz="2200" kern="1200" dirty="0"/>
            <a:t>Association </a:t>
          </a:r>
          <a:r>
            <a:rPr lang="en-US" sz="2200" b="1" kern="1200" dirty="0"/>
            <a:t>does not</a:t>
          </a:r>
          <a:r>
            <a:rPr lang="en-US" sz="2200" kern="1200" dirty="0"/>
            <a:t> imply causation!</a:t>
          </a:r>
        </a:p>
      </dsp:txBody>
      <dsp:txXfrm>
        <a:off x="0" y="2543662"/>
        <a:ext cx="7728267" cy="2543662"/>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F76A8-225E-41CE-827E-1C2F1B6AC55B}" type="datetimeFigureOut">
              <a:rPr lang="en-US" smtClean="0"/>
              <a:t>9/10/2017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05D94-118E-4634-8867-31838DBF767A}" type="slidenum">
              <a:rPr lang="en-US" smtClean="0"/>
              <a:t>‹#›</a:t>
            </a:fld>
            <a:endParaRPr lang="en-US"/>
          </a:p>
        </p:txBody>
      </p:sp>
    </p:spTree>
    <p:extLst>
      <p:ext uri="{BB962C8B-B14F-4D97-AF65-F5344CB8AC3E}">
        <p14:creationId xmlns:p14="http://schemas.microsoft.com/office/powerpoint/2010/main" val="1957235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Background:</a:t>
            </a:r>
            <a:r>
              <a:rPr lang="en-US" sz="1200" b="0" i="0" kern="1200" dirty="0">
                <a:solidFill>
                  <a:schemeClr val="tx1"/>
                </a:solidFill>
                <a:effectLst/>
                <a:latin typeface="+mn-lt"/>
                <a:ea typeface="+mn-ea"/>
                <a:cs typeface="+mn-cs"/>
              </a:rPr>
              <a:t> People who are concerned about their health may prefer hot dogs that are low in calories. A study was conducted by a concerned health group in which 54 major hot dog brands were examined, and their calorie contents recorded. In addition, each brand was classified by type: beef, poultry, and meat (mostly pork and beef, but up to 15% poultry meat). The purpose of the study was to examine whether the </a:t>
            </a:r>
            <a:r>
              <a:rPr lang="en-US" sz="1200" b="1" i="0" kern="1200" dirty="0">
                <a:solidFill>
                  <a:schemeClr val="tx1"/>
                </a:solidFill>
                <a:effectLst/>
                <a:latin typeface="+mn-lt"/>
                <a:ea typeface="+mn-ea"/>
                <a:cs typeface="+mn-cs"/>
              </a:rPr>
              <a:t>number of calories</a:t>
            </a:r>
            <a:r>
              <a:rPr lang="en-US" sz="1200" b="0" i="0" kern="1200" dirty="0">
                <a:solidFill>
                  <a:schemeClr val="tx1"/>
                </a:solidFill>
                <a:effectLst/>
                <a:latin typeface="+mn-lt"/>
                <a:ea typeface="+mn-ea"/>
                <a:cs typeface="+mn-cs"/>
              </a:rPr>
              <a:t> a hot dog has is related to (or affected by) its </a:t>
            </a:r>
            <a:r>
              <a:rPr lang="en-US" sz="1200" b="1" i="0" kern="1200" dirty="0">
                <a:solidFill>
                  <a:schemeClr val="tx1"/>
                </a:solidFill>
                <a:effectLst/>
                <a:latin typeface="+mn-lt"/>
                <a:ea typeface="+mn-ea"/>
                <a:cs typeface="+mn-cs"/>
              </a:rPr>
              <a:t>type</a:t>
            </a:r>
            <a:r>
              <a:rPr lang="en-US" sz="1200" b="0" i="0" kern="1200" dirty="0">
                <a:solidFill>
                  <a:schemeClr val="tx1"/>
                </a:solidFill>
                <a:effectLst/>
                <a:latin typeface="+mn-lt"/>
                <a:ea typeface="+mn-ea"/>
                <a:cs typeface="+mn-cs"/>
              </a:rPr>
              <a:t>. (Reference: Moore, David S., and George P. McCabe (1989). </a:t>
            </a:r>
            <a:r>
              <a:rPr lang="en-US" sz="1200" b="0" i="1" kern="1200" dirty="0">
                <a:solidFill>
                  <a:schemeClr val="tx1"/>
                </a:solidFill>
                <a:effectLst/>
                <a:latin typeface="+mn-lt"/>
                <a:ea typeface="+mn-ea"/>
                <a:cs typeface="+mn-cs"/>
              </a:rPr>
              <a:t>Introduction to the Practice of Statistics</a:t>
            </a:r>
            <a:r>
              <a:rPr lang="en-US" sz="1200" b="0" i="0" kern="1200" dirty="0">
                <a:solidFill>
                  <a:schemeClr val="tx1"/>
                </a:solidFill>
                <a:effectLst/>
                <a:latin typeface="+mn-lt"/>
                <a:ea typeface="+mn-ea"/>
                <a:cs typeface="+mn-cs"/>
              </a:rPr>
              <a:t>. Original </a:t>
            </a:r>
            <a:r>
              <a:rPr lang="en-US" sz="1200" b="0" i="0" kern="1200" dirty="0" err="1">
                <a:solidFill>
                  <a:schemeClr val="tx1"/>
                </a:solidFill>
                <a:effectLst/>
                <a:latin typeface="+mn-lt"/>
                <a:ea typeface="+mn-ea"/>
                <a:cs typeface="+mn-cs"/>
              </a:rPr>
              <a:t>source:</a:t>
            </a:r>
            <a:r>
              <a:rPr lang="en-US" sz="1200" b="0" i="1" kern="1200" dirty="0" err="1">
                <a:solidFill>
                  <a:schemeClr val="tx1"/>
                </a:solidFill>
                <a:effectLst/>
                <a:latin typeface="+mn-lt"/>
                <a:ea typeface="+mn-ea"/>
                <a:cs typeface="+mn-cs"/>
              </a:rPr>
              <a:t>Consumer</a:t>
            </a:r>
            <a:r>
              <a:rPr lang="en-US" sz="1200" b="0" i="1" kern="1200" dirty="0">
                <a:solidFill>
                  <a:schemeClr val="tx1"/>
                </a:solidFill>
                <a:effectLst/>
                <a:latin typeface="+mn-lt"/>
                <a:ea typeface="+mn-ea"/>
                <a:cs typeface="+mn-cs"/>
              </a:rPr>
              <a:t> Reports</a:t>
            </a:r>
            <a:r>
              <a:rPr lang="en-US" sz="1200" b="0" i="0" kern="1200" dirty="0">
                <a:solidFill>
                  <a:schemeClr val="tx1"/>
                </a:solidFill>
                <a:effectLst/>
                <a:latin typeface="+mn-lt"/>
                <a:ea typeface="+mn-ea"/>
                <a:cs typeface="+mn-cs"/>
              </a:rPr>
              <a:t>, June 1986, pp. 366-367.)</a:t>
            </a:r>
          </a:p>
          <a:p>
            <a:r>
              <a:rPr lang="en-US" sz="1200" b="0" i="0" kern="1200" dirty="0">
                <a:solidFill>
                  <a:schemeClr val="tx1"/>
                </a:solidFill>
                <a:effectLst/>
                <a:latin typeface="+mn-lt"/>
                <a:ea typeface="+mn-ea"/>
                <a:cs typeface="+mn-cs"/>
              </a:rPr>
              <a:t>Answering this question requires us to examine the relationship between the categorical variable, Type and the quantitative variable Calories. Because the question of interest is whether the type of hot dog affects calorie content,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explanatory</a:t>
            </a:r>
            <a:r>
              <a:rPr lang="en-US" sz="1200" b="0" i="0" kern="1200" dirty="0">
                <a:solidFill>
                  <a:schemeClr val="tx1"/>
                </a:solidFill>
                <a:effectLst/>
                <a:latin typeface="+mn-lt"/>
                <a:ea typeface="+mn-ea"/>
                <a:cs typeface="+mn-cs"/>
              </a:rPr>
              <a:t> variable is </a:t>
            </a:r>
            <a:r>
              <a:rPr lang="en-US" sz="1200" b="1" i="0" kern="1200" dirty="0">
                <a:solidFill>
                  <a:schemeClr val="tx1"/>
                </a:solidFill>
                <a:effectLst/>
                <a:latin typeface="+mn-lt"/>
                <a:ea typeface="+mn-ea"/>
                <a:cs typeface="+mn-cs"/>
              </a:rPr>
              <a:t>Type</a:t>
            </a:r>
            <a:r>
              <a:rPr lang="en-US" sz="1200" b="0" i="0" kern="1200" dirty="0">
                <a:solidFill>
                  <a:schemeClr val="tx1"/>
                </a:solidFill>
                <a:effectLst/>
                <a:latin typeface="+mn-lt"/>
                <a:ea typeface="+mn-ea"/>
                <a:cs typeface="+mn-cs"/>
              </a:rPr>
              <a:t>, and</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response</a:t>
            </a:r>
            <a:r>
              <a:rPr lang="en-US" sz="1200" b="0" i="0" kern="1200" dirty="0">
                <a:solidFill>
                  <a:schemeClr val="tx1"/>
                </a:solidFill>
                <a:effectLst/>
                <a:latin typeface="+mn-lt"/>
                <a:ea typeface="+mn-ea"/>
                <a:cs typeface="+mn-cs"/>
              </a:rPr>
              <a:t> variable is </a:t>
            </a:r>
            <a:r>
              <a:rPr lang="en-US" sz="1200" b="1" i="0" kern="1200" dirty="0">
                <a:solidFill>
                  <a:schemeClr val="tx1"/>
                </a:solidFill>
                <a:effectLst/>
                <a:latin typeface="+mn-lt"/>
                <a:ea typeface="+mn-ea"/>
                <a:cs typeface="+mn-cs"/>
              </a:rPr>
              <a:t>Calories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8</a:t>
            </a:fld>
            <a:endParaRPr lang="en-US"/>
          </a:p>
        </p:txBody>
      </p:sp>
    </p:spTree>
    <p:extLst>
      <p:ext uri="{BB962C8B-B14F-4D97-AF65-F5344CB8AC3E}">
        <p14:creationId xmlns:p14="http://schemas.microsoft.com/office/powerpoint/2010/main" val="52902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we learn from this example is that when exploring the relationship between a categorical explanatory variable and a quantitative response (Case C→Q), we essentially </a:t>
            </a:r>
            <a:r>
              <a:rPr lang="en-US" sz="1200" b="1" i="0" kern="1200" dirty="0">
                <a:solidFill>
                  <a:schemeClr val="tx1"/>
                </a:solidFill>
                <a:effectLst/>
                <a:latin typeface="+mn-lt"/>
                <a:ea typeface="+mn-ea"/>
                <a:cs typeface="+mn-cs"/>
              </a:rPr>
              <a:t>compare the distributions of the quantitative response for each category of the explanatory variable</a:t>
            </a:r>
            <a:r>
              <a:rPr lang="en-US" sz="1200" b="0" i="0" kern="1200" dirty="0">
                <a:solidFill>
                  <a:schemeClr val="tx1"/>
                </a:solidFill>
                <a:effectLst/>
                <a:latin typeface="+mn-lt"/>
                <a:ea typeface="+mn-ea"/>
                <a:cs typeface="+mn-cs"/>
              </a:rPr>
              <a:t> using side-by-side boxplots supplemented by descriptive statistics.</a:t>
            </a:r>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10</a:t>
            </a:fld>
            <a:endParaRPr lang="en-US"/>
          </a:p>
        </p:txBody>
      </p:sp>
    </p:spTree>
    <p:extLst>
      <p:ext uri="{BB962C8B-B14F-4D97-AF65-F5344CB8AC3E}">
        <p14:creationId xmlns:p14="http://schemas.microsoft.com/office/powerpoint/2010/main" val="3276313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Answering these questions requires us to </a:t>
            </a:r>
            <a:r>
              <a:rPr lang="en-US" sz="1200" b="1" i="0" kern="1200" dirty="0">
                <a:solidFill>
                  <a:schemeClr val="tx1"/>
                </a:solidFill>
                <a:effectLst/>
                <a:latin typeface="+mn-lt"/>
                <a:ea typeface="+mn-ea"/>
                <a:cs typeface="+mn-cs"/>
              </a:rPr>
              <a:t>examine the relationship between two categorical variables</a:t>
            </a:r>
            <a:r>
              <a:rPr lang="en-US" sz="1200" b="0" i="0" kern="1200" dirty="0">
                <a:solidFill>
                  <a:schemeClr val="tx1"/>
                </a:solidFill>
                <a:effectLst/>
                <a:latin typeface="+mn-lt"/>
                <a:ea typeface="+mn-ea"/>
                <a:cs typeface="+mn-cs"/>
              </a:rPr>
              <a:t>, gender and body image. Because the question of interest is whether there is a gender effect on body image,</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explanatory</a:t>
            </a:r>
            <a:r>
              <a:rPr lang="en-US" sz="1200" b="0" i="0" kern="1200" dirty="0">
                <a:solidFill>
                  <a:schemeClr val="tx1"/>
                </a:solidFill>
                <a:effectLst/>
                <a:latin typeface="+mn-lt"/>
                <a:ea typeface="+mn-ea"/>
                <a:cs typeface="+mn-cs"/>
              </a:rPr>
              <a:t> variable is </a:t>
            </a:r>
            <a:r>
              <a:rPr lang="en-US" sz="1200" b="1" i="0" kern="1200" dirty="0">
                <a:solidFill>
                  <a:schemeClr val="tx1"/>
                </a:solidFill>
                <a:effectLst/>
                <a:latin typeface="+mn-lt"/>
                <a:ea typeface="+mn-ea"/>
                <a:cs typeface="+mn-cs"/>
              </a:rPr>
              <a:t>gender</a:t>
            </a:r>
            <a:r>
              <a:rPr lang="en-US" sz="1200" b="0" i="0" kern="1200" dirty="0">
                <a:solidFill>
                  <a:schemeClr val="tx1"/>
                </a:solidFill>
                <a:effectLst/>
                <a:latin typeface="+mn-lt"/>
                <a:ea typeface="+mn-ea"/>
                <a:cs typeface="+mn-cs"/>
              </a:rPr>
              <a:t>, and</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response</a:t>
            </a:r>
            <a:r>
              <a:rPr lang="en-US" sz="1200" b="0" i="0" kern="1200" dirty="0">
                <a:solidFill>
                  <a:schemeClr val="tx1"/>
                </a:solidFill>
                <a:effectLst/>
                <a:latin typeface="+mn-lt"/>
                <a:ea typeface="+mn-ea"/>
                <a:cs typeface="+mn-cs"/>
              </a:rPr>
              <a:t> variable is </a:t>
            </a:r>
            <a:r>
              <a:rPr lang="en-US" sz="1200" b="1" i="0" kern="1200" dirty="0">
                <a:solidFill>
                  <a:schemeClr val="tx1"/>
                </a:solidFill>
                <a:effectLst/>
                <a:latin typeface="+mn-lt"/>
                <a:ea typeface="+mn-ea"/>
                <a:cs typeface="+mn-cs"/>
              </a:rPr>
              <a:t>body image</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12</a:t>
            </a:fld>
            <a:endParaRPr lang="en-US"/>
          </a:p>
        </p:txBody>
      </p:sp>
    </p:spTree>
    <p:extLst>
      <p:ext uri="{BB962C8B-B14F-4D97-AF65-F5344CB8AC3E}">
        <p14:creationId xmlns:p14="http://schemas.microsoft.com/office/powerpoint/2010/main" val="169376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table has the possible genders in the rows, and the possible responses regarding body image in the columns. At each intersection between row and column, we put the counts for how many times that combination of gender and body image occurred in the data. We sum across the rows to fill in the Total column, and we sum across the columns to fill in the Total row.</a:t>
            </a:r>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13</a:t>
            </a:fld>
            <a:endParaRPr lang="en-US"/>
          </a:p>
        </p:txBody>
      </p:sp>
    </p:spTree>
    <p:extLst>
      <p:ext uri="{BB962C8B-B14F-4D97-AF65-F5344CB8AC3E}">
        <p14:creationId xmlns:p14="http://schemas.microsoft.com/office/powerpoint/2010/main" val="94664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numerical summaries are called </a:t>
            </a:r>
            <a:r>
              <a:rPr lang="en-US" sz="1200" b="1" i="0" kern="1200" dirty="0">
                <a:solidFill>
                  <a:schemeClr val="tx1"/>
                </a:solidFill>
                <a:effectLst/>
                <a:latin typeface="+mn-lt"/>
                <a:ea typeface="+mn-ea"/>
                <a:cs typeface="+mn-cs"/>
              </a:rPr>
              <a:t>conditional percentages</a:t>
            </a:r>
            <a:r>
              <a:rPr lang="en-US" sz="1200" b="0" i="0" kern="1200" dirty="0">
                <a:solidFill>
                  <a:schemeClr val="tx1"/>
                </a:solidFill>
                <a:effectLst/>
                <a:latin typeface="+mn-lt"/>
                <a:ea typeface="+mn-ea"/>
                <a:cs typeface="+mn-cs"/>
              </a:rPr>
              <a:t>, since we find them by "conditioning" on one of the genders.</a:t>
            </a:r>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14</a:t>
            </a:fld>
            <a:endParaRPr lang="en-US"/>
          </a:p>
        </p:txBody>
      </p:sp>
    </p:spTree>
    <p:extLst>
      <p:ext uri="{BB962C8B-B14F-4D97-AF65-F5344CB8AC3E}">
        <p14:creationId xmlns:p14="http://schemas.microsoft.com/office/powerpoint/2010/main" val="1700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Conditional percentages are calculated for each value of the explanatory variable separately. They can be row </a:t>
            </a:r>
            <a:r>
              <a:rPr lang="en-US" sz="1200" b="0" i="0" kern="1200" dirty="0" err="1">
                <a:solidFill>
                  <a:schemeClr val="tx1"/>
                </a:solidFill>
                <a:effectLst/>
                <a:latin typeface="+mn-lt"/>
                <a:ea typeface="+mn-ea"/>
                <a:cs typeface="+mn-cs"/>
              </a:rPr>
              <a:t>percents</a:t>
            </a:r>
            <a:r>
              <a:rPr lang="en-US" sz="1200" b="0" i="0" kern="1200" dirty="0">
                <a:solidFill>
                  <a:schemeClr val="tx1"/>
                </a:solidFill>
                <a:effectLst/>
                <a:latin typeface="+mn-lt"/>
                <a:ea typeface="+mn-ea"/>
                <a:cs typeface="+mn-cs"/>
              </a:rPr>
              <a:t>, if the explanatory variable "sits" in the rows, or column </a:t>
            </a:r>
            <a:r>
              <a:rPr lang="en-US" sz="1200" b="0" i="0" kern="1200" dirty="0" err="1">
                <a:solidFill>
                  <a:schemeClr val="tx1"/>
                </a:solidFill>
                <a:effectLst/>
                <a:latin typeface="+mn-lt"/>
                <a:ea typeface="+mn-ea"/>
                <a:cs typeface="+mn-cs"/>
              </a:rPr>
              <a:t>percents</a:t>
            </a:r>
            <a:r>
              <a:rPr lang="en-US" sz="1200" b="0" i="0" kern="1200" dirty="0">
                <a:solidFill>
                  <a:schemeClr val="tx1"/>
                </a:solidFill>
                <a:effectLst/>
                <a:latin typeface="+mn-lt"/>
                <a:ea typeface="+mn-ea"/>
                <a:cs typeface="+mn-cs"/>
              </a:rPr>
              <a:t>, if the explanatory variable "sits" in the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we try to understand the relationship between two categorical variables, we compare the distributions of the response variable for values of the explanatory variable. In particular, we look at how the pattern of conditional percentages differs between the values of the explanatory variable.</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16</a:t>
            </a:fld>
            <a:endParaRPr lang="en-US"/>
          </a:p>
        </p:txBody>
      </p:sp>
    </p:spTree>
    <p:extLst>
      <p:ext uri="{BB962C8B-B14F-4D97-AF65-F5344CB8AC3E}">
        <p14:creationId xmlns:p14="http://schemas.microsoft.com/office/powerpoint/2010/main" val="364263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can see that in both cases, the direction of the relationship is </a:t>
            </a:r>
            <a:r>
              <a:rPr lang="en-US" sz="1200" b="1" i="0" kern="1200" dirty="0">
                <a:solidFill>
                  <a:schemeClr val="tx1"/>
                </a:solidFill>
                <a:effectLst/>
                <a:latin typeface="+mn-lt"/>
                <a:ea typeface="+mn-ea"/>
                <a:cs typeface="+mn-cs"/>
              </a:rPr>
              <a:t>positive</a:t>
            </a:r>
            <a:r>
              <a:rPr lang="en-US" sz="1200" b="0" i="0" kern="1200" dirty="0">
                <a:solidFill>
                  <a:schemeClr val="tx1"/>
                </a:solidFill>
                <a:effectLst/>
                <a:latin typeface="+mn-lt"/>
                <a:ea typeface="+mn-ea"/>
                <a:cs typeface="+mn-cs"/>
              </a:rPr>
              <a:t> and the form of the relationship is </a:t>
            </a:r>
            <a:r>
              <a:rPr lang="en-US" sz="1200" b="1" i="0" kern="1200" dirty="0">
                <a:solidFill>
                  <a:schemeClr val="tx1"/>
                </a:solidFill>
                <a:effectLst/>
                <a:latin typeface="+mn-lt"/>
                <a:ea typeface="+mn-ea"/>
                <a:cs typeface="+mn-cs"/>
              </a:rPr>
              <a:t>linear</a:t>
            </a:r>
            <a:r>
              <a:rPr lang="en-US" sz="1200" b="0" i="0" kern="1200" dirty="0">
                <a:solidFill>
                  <a:schemeClr val="tx1"/>
                </a:solidFill>
                <a:effectLst/>
                <a:latin typeface="+mn-lt"/>
                <a:ea typeface="+mn-ea"/>
                <a:cs typeface="+mn-cs"/>
              </a:rPr>
              <a:t>. What about the strength?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purpose of this example was to illustrate how assessing the strength of the linear relationship from a scatterplot alone is problematic, since our judgment might be affected by the scale on which the values are plotted. This example, therefore, provides a motivation for the </a:t>
            </a:r>
            <a:r>
              <a:rPr lang="en-US" sz="1200" b="1" i="0" kern="1200" dirty="0">
                <a:solidFill>
                  <a:schemeClr val="tx1"/>
                </a:solidFill>
                <a:effectLst/>
                <a:latin typeface="+mn-lt"/>
                <a:ea typeface="+mn-ea"/>
                <a:cs typeface="+mn-cs"/>
              </a:rPr>
              <a:t>need </a:t>
            </a:r>
            <a:r>
              <a:rPr lang="en-US" sz="1200" b="0" i="0" kern="1200" dirty="0">
                <a:solidFill>
                  <a:schemeClr val="tx1"/>
                </a:solidFill>
                <a:effectLst/>
                <a:latin typeface="+mn-lt"/>
                <a:ea typeface="+mn-ea"/>
                <a:cs typeface="+mn-cs"/>
              </a:rPr>
              <a:t>to supplement the scatterplot with a </a:t>
            </a:r>
            <a:r>
              <a:rPr lang="en-US" sz="1200" b="1" i="0" kern="1200" dirty="0">
                <a:solidFill>
                  <a:schemeClr val="tx1"/>
                </a:solidFill>
                <a:effectLst/>
                <a:latin typeface="+mn-lt"/>
                <a:ea typeface="+mn-ea"/>
                <a:cs typeface="+mn-cs"/>
              </a:rPr>
              <a:t>numerical measure</a:t>
            </a:r>
            <a:r>
              <a:rPr lang="en-US" sz="1200" b="0" i="0" kern="1200" dirty="0">
                <a:solidFill>
                  <a:schemeClr val="tx1"/>
                </a:solidFill>
                <a:effectLst/>
                <a:latin typeface="+mn-lt"/>
                <a:ea typeface="+mn-ea"/>
                <a:cs typeface="+mn-cs"/>
              </a:rPr>
              <a:t> that will </a:t>
            </a:r>
            <a:r>
              <a:rPr lang="en-US" sz="1200" b="1" i="0" kern="1200" dirty="0">
                <a:solidFill>
                  <a:schemeClr val="tx1"/>
                </a:solidFill>
                <a:effectLst/>
                <a:latin typeface="+mn-lt"/>
                <a:ea typeface="+mn-ea"/>
                <a:cs typeface="+mn-cs"/>
              </a:rPr>
              <a:t>measure the strength</a:t>
            </a:r>
            <a:r>
              <a:rPr lang="en-US" sz="1200" b="0" i="0" kern="1200" dirty="0">
                <a:solidFill>
                  <a:schemeClr val="tx1"/>
                </a:solidFill>
                <a:effectLst/>
                <a:latin typeface="+mn-lt"/>
                <a:ea typeface="+mn-ea"/>
                <a:cs typeface="+mn-cs"/>
              </a:rPr>
              <a:t> of the linear relationship between two quantitative variables.</a:t>
            </a:r>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31</a:t>
            </a:fld>
            <a:endParaRPr lang="en-US"/>
          </a:p>
        </p:txBody>
      </p:sp>
    </p:spTree>
    <p:extLst>
      <p:ext uri="{BB962C8B-B14F-4D97-AF65-F5344CB8AC3E}">
        <p14:creationId xmlns:p14="http://schemas.microsoft.com/office/powerpoint/2010/main" val="3768284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for every 1-unit increase of the explanatory variable, there is, on average, a 3-unit decrease in the response variable. The interpretation </a:t>
            </a:r>
            <a:r>
              <a:rPr lang="en-US" b="1" dirty="0"/>
              <a:t>in context</a:t>
            </a:r>
            <a:r>
              <a:rPr lang="en-US" dirty="0"/>
              <a:t> of the slope being -3 is, therefore: For every year a driver gets older, the maximum distance at which he/she can read a sign decreases, </a:t>
            </a:r>
            <a:r>
              <a:rPr lang="en-US" b="1" dirty="0"/>
              <a:t>on average</a:t>
            </a:r>
            <a:r>
              <a:rPr lang="en-US" dirty="0"/>
              <a:t>, by 3 feet.</a:t>
            </a:r>
          </a:p>
          <a:p>
            <a:endParaRPr lang="en-US" dirty="0"/>
          </a:p>
        </p:txBody>
      </p:sp>
      <p:sp>
        <p:nvSpPr>
          <p:cNvPr id="4" name="Slide Number Placeholder 3"/>
          <p:cNvSpPr>
            <a:spLocks noGrp="1"/>
          </p:cNvSpPr>
          <p:nvPr>
            <p:ph type="sldNum" sz="quarter" idx="10"/>
          </p:nvPr>
        </p:nvSpPr>
        <p:spPr/>
        <p:txBody>
          <a:bodyPr/>
          <a:lstStyle/>
          <a:p>
            <a:fld id="{B7705D94-118E-4634-8867-31838DBF767A}" type="slidenum">
              <a:rPr lang="en-US" smtClean="0"/>
              <a:t>43</a:t>
            </a:fld>
            <a:endParaRPr lang="en-US"/>
          </a:p>
        </p:txBody>
      </p:sp>
    </p:spTree>
    <p:extLst>
      <p:ext uri="{BB962C8B-B14F-4D97-AF65-F5344CB8AC3E}">
        <p14:creationId xmlns:p14="http://schemas.microsoft.com/office/powerpoint/2010/main" val="1465022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9/10/2017</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9/10/2017</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5939-CD6E-43A6-A559-0C0884089ED6}"/>
              </a:ext>
            </a:extLst>
          </p:cNvPr>
          <p:cNvSpPr>
            <a:spLocks noGrp="1"/>
          </p:cNvSpPr>
          <p:nvPr>
            <p:ph type="ctrTitle"/>
          </p:nvPr>
        </p:nvSpPr>
        <p:spPr/>
        <p:txBody>
          <a:bodyPr/>
          <a:lstStyle/>
          <a:p>
            <a:r>
              <a:rPr lang="en-US" dirty="0"/>
              <a:t>Exploratory Data Analysis</a:t>
            </a:r>
          </a:p>
        </p:txBody>
      </p:sp>
      <p:sp>
        <p:nvSpPr>
          <p:cNvPr id="3" name="Subtitle 2">
            <a:extLst>
              <a:ext uri="{FF2B5EF4-FFF2-40B4-BE49-F238E27FC236}">
                <a16:creationId xmlns:a16="http://schemas.microsoft.com/office/drawing/2014/main" id="{3C93D388-E49F-4A37-BF34-7F5FEA407898}"/>
              </a:ext>
            </a:extLst>
          </p:cNvPr>
          <p:cNvSpPr>
            <a:spLocks noGrp="1"/>
          </p:cNvSpPr>
          <p:nvPr>
            <p:ph type="subTitle" idx="1"/>
          </p:nvPr>
        </p:nvSpPr>
        <p:spPr/>
        <p:txBody>
          <a:bodyPr/>
          <a:lstStyle/>
          <a:p>
            <a:r>
              <a:rPr lang="en-US" dirty="0"/>
              <a:t>Examining Relations</a:t>
            </a:r>
          </a:p>
        </p:txBody>
      </p:sp>
    </p:spTree>
    <p:extLst>
      <p:ext uri="{BB962C8B-B14F-4D97-AF65-F5344CB8AC3E}">
        <p14:creationId xmlns:p14="http://schemas.microsoft.com/office/powerpoint/2010/main" val="411813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FA9C-7E7D-4D58-AFCE-D7E340D6B711}"/>
              </a:ext>
            </a:extLst>
          </p:cNvPr>
          <p:cNvSpPr>
            <a:spLocks noGrp="1"/>
          </p:cNvSpPr>
          <p:nvPr>
            <p:ph type="title"/>
          </p:nvPr>
        </p:nvSpPr>
        <p:spPr/>
        <p:txBody>
          <a:bodyPr/>
          <a:lstStyle/>
          <a:p>
            <a:r>
              <a:rPr lang="en-US" dirty="0"/>
              <a:t>descriptive statistics</a:t>
            </a:r>
          </a:p>
        </p:txBody>
      </p:sp>
      <p:graphicFrame>
        <p:nvGraphicFramePr>
          <p:cNvPr id="4" name="Content Placeholder 3">
            <a:extLst>
              <a:ext uri="{FF2B5EF4-FFF2-40B4-BE49-F238E27FC236}">
                <a16:creationId xmlns:a16="http://schemas.microsoft.com/office/drawing/2014/main" id="{E3351CDF-92C4-4F10-A7FA-F7449F1DF71B}"/>
              </a:ext>
            </a:extLst>
          </p:cNvPr>
          <p:cNvGraphicFramePr>
            <a:graphicFrameLocks noGrp="1"/>
          </p:cNvGraphicFramePr>
          <p:nvPr>
            <p:ph idx="1"/>
            <p:extLst>
              <p:ext uri="{D42A27DB-BD31-4B8C-83A1-F6EECF244321}">
                <p14:modId xmlns:p14="http://schemas.microsoft.com/office/powerpoint/2010/main" val="103238221"/>
              </p:ext>
            </p:extLst>
          </p:nvPr>
        </p:nvGraphicFramePr>
        <p:xfrm>
          <a:off x="3806744" y="1235558"/>
          <a:ext cx="7677500" cy="3723900"/>
        </p:xfrm>
        <a:graphic>
          <a:graphicData uri="http://schemas.openxmlformats.org/drawingml/2006/table">
            <a:tbl>
              <a:tblPr firstRow="1" bandRow="1">
                <a:tableStyleId>{5C22544A-7EE6-4342-B048-85BDC9FD1C3A}</a:tableStyleId>
              </a:tblPr>
              <a:tblGrid>
                <a:gridCol w="1919375">
                  <a:extLst>
                    <a:ext uri="{9D8B030D-6E8A-4147-A177-3AD203B41FA5}">
                      <a16:colId xmlns:a16="http://schemas.microsoft.com/office/drawing/2014/main" val="1562373226"/>
                    </a:ext>
                  </a:extLst>
                </a:gridCol>
                <a:gridCol w="1919375">
                  <a:extLst>
                    <a:ext uri="{9D8B030D-6E8A-4147-A177-3AD203B41FA5}">
                      <a16:colId xmlns:a16="http://schemas.microsoft.com/office/drawing/2014/main" val="162333532"/>
                    </a:ext>
                  </a:extLst>
                </a:gridCol>
                <a:gridCol w="1919375">
                  <a:extLst>
                    <a:ext uri="{9D8B030D-6E8A-4147-A177-3AD203B41FA5}">
                      <a16:colId xmlns:a16="http://schemas.microsoft.com/office/drawing/2014/main" val="1739985952"/>
                    </a:ext>
                  </a:extLst>
                </a:gridCol>
                <a:gridCol w="1919375">
                  <a:extLst>
                    <a:ext uri="{9D8B030D-6E8A-4147-A177-3AD203B41FA5}">
                      <a16:colId xmlns:a16="http://schemas.microsoft.com/office/drawing/2014/main" val="4158932170"/>
                    </a:ext>
                  </a:extLst>
                </a:gridCol>
              </a:tblGrid>
              <a:tr h="620650">
                <a:tc>
                  <a:txBody>
                    <a:bodyPr/>
                    <a:lstStyle/>
                    <a:p>
                      <a:r>
                        <a:rPr lang="en-US" b="1" dirty="0">
                          <a:solidFill>
                            <a:srgbClr val="FFFFFF"/>
                          </a:solidFill>
                          <a:effectLst/>
                        </a:rPr>
                        <a:t>Statistic</a:t>
                      </a:r>
                    </a:p>
                  </a:txBody>
                  <a:tcPr marL="95250" marR="95250" marT="95250" marB="95250" anchor="ctr">
                    <a:solidFill>
                      <a:srgbClr val="00B0F0"/>
                    </a:solidFill>
                  </a:tcPr>
                </a:tc>
                <a:tc>
                  <a:txBody>
                    <a:bodyPr/>
                    <a:lstStyle/>
                    <a:p>
                      <a:r>
                        <a:rPr lang="en-US" b="1" dirty="0">
                          <a:solidFill>
                            <a:srgbClr val="FFFFFF"/>
                          </a:solidFill>
                          <a:effectLst/>
                        </a:rPr>
                        <a:t>Beef</a:t>
                      </a:r>
                    </a:p>
                  </a:txBody>
                  <a:tcPr marL="95250" marR="95250" marT="95250" marB="95250" anchor="ctr">
                    <a:solidFill>
                      <a:srgbClr val="00B0F0"/>
                    </a:solidFill>
                  </a:tcPr>
                </a:tc>
                <a:tc>
                  <a:txBody>
                    <a:bodyPr/>
                    <a:lstStyle/>
                    <a:p>
                      <a:r>
                        <a:rPr lang="en-US" b="1" dirty="0">
                          <a:solidFill>
                            <a:srgbClr val="FFFFFF"/>
                          </a:solidFill>
                          <a:effectLst/>
                        </a:rPr>
                        <a:t>Meat</a:t>
                      </a:r>
                    </a:p>
                  </a:txBody>
                  <a:tcPr marL="95250" marR="95250" marT="95250" marB="95250" anchor="ctr">
                    <a:solidFill>
                      <a:srgbClr val="00B0F0"/>
                    </a:solidFill>
                  </a:tcPr>
                </a:tc>
                <a:tc>
                  <a:txBody>
                    <a:bodyPr/>
                    <a:lstStyle/>
                    <a:p>
                      <a:r>
                        <a:rPr lang="en-US" b="1" dirty="0">
                          <a:solidFill>
                            <a:srgbClr val="FFFFFF"/>
                          </a:solidFill>
                          <a:effectLst/>
                        </a:rPr>
                        <a:t>Poultry</a:t>
                      </a:r>
                    </a:p>
                  </a:txBody>
                  <a:tcPr marL="95250" marR="95250" marT="95250" marB="95250" anchor="ctr">
                    <a:solidFill>
                      <a:srgbClr val="00B0F0"/>
                    </a:solidFill>
                  </a:tcPr>
                </a:tc>
                <a:extLst>
                  <a:ext uri="{0D108BD9-81ED-4DB2-BD59-A6C34878D82A}">
                    <a16:rowId xmlns:a16="http://schemas.microsoft.com/office/drawing/2014/main" val="2709177794"/>
                  </a:ext>
                </a:extLst>
              </a:tr>
              <a:tr h="620650">
                <a:tc>
                  <a:txBody>
                    <a:bodyPr/>
                    <a:lstStyle/>
                    <a:p>
                      <a:r>
                        <a:rPr lang="en-US" b="1" dirty="0">
                          <a:solidFill>
                            <a:srgbClr val="FFFFFF"/>
                          </a:solidFill>
                          <a:effectLst/>
                        </a:rPr>
                        <a:t>min</a:t>
                      </a:r>
                    </a:p>
                  </a:txBody>
                  <a:tcPr marL="95250" marR="95250" marT="95250" marB="95250" anchor="ctr">
                    <a:solidFill>
                      <a:srgbClr val="00B0F0"/>
                    </a:solidFill>
                  </a:tcPr>
                </a:tc>
                <a:tc>
                  <a:txBody>
                    <a:bodyPr/>
                    <a:lstStyle/>
                    <a:p>
                      <a:pPr fontAlgn="t"/>
                      <a:r>
                        <a:rPr lang="en-US">
                          <a:effectLst/>
                        </a:rPr>
                        <a:t>111</a:t>
                      </a:r>
                    </a:p>
                  </a:txBody>
                  <a:tcPr marL="95250" marR="95250" marT="95250" marB="95250"/>
                </a:tc>
                <a:tc>
                  <a:txBody>
                    <a:bodyPr/>
                    <a:lstStyle/>
                    <a:p>
                      <a:pPr fontAlgn="t"/>
                      <a:r>
                        <a:rPr lang="en-US">
                          <a:effectLst/>
                        </a:rPr>
                        <a:t>107</a:t>
                      </a:r>
                    </a:p>
                  </a:txBody>
                  <a:tcPr marL="95250" marR="95250" marT="95250" marB="95250"/>
                </a:tc>
                <a:tc>
                  <a:txBody>
                    <a:bodyPr/>
                    <a:lstStyle/>
                    <a:p>
                      <a:pPr fontAlgn="t"/>
                      <a:r>
                        <a:rPr lang="en-US">
                          <a:effectLst/>
                        </a:rPr>
                        <a:t>86</a:t>
                      </a:r>
                    </a:p>
                  </a:txBody>
                  <a:tcPr marL="95250" marR="95250" marT="95250" marB="95250"/>
                </a:tc>
                <a:extLst>
                  <a:ext uri="{0D108BD9-81ED-4DB2-BD59-A6C34878D82A}">
                    <a16:rowId xmlns:a16="http://schemas.microsoft.com/office/drawing/2014/main" val="1054411062"/>
                  </a:ext>
                </a:extLst>
              </a:tr>
              <a:tr h="620650">
                <a:tc>
                  <a:txBody>
                    <a:bodyPr/>
                    <a:lstStyle/>
                    <a:p>
                      <a:r>
                        <a:rPr lang="en-US" b="1" dirty="0">
                          <a:solidFill>
                            <a:srgbClr val="FFFFFF"/>
                          </a:solidFill>
                          <a:effectLst/>
                        </a:rPr>
                        <a:t>Q1</a:t>
                      </a:r>
                    </a:p>
                  </a:txBody>
                  <a:tcPr marL="95250" marR="95250" marT="95250" marB="95250" anchor="ctr">
                    <a:solidFill>
                      <a:srgbClr val="00B0F0"/>
                    </a:solidFill>
                  </a:tcPr>
                </a:tc>
                <a:tc>
                  <a:txBody>
                    <a:bodyPr/>
                    <a:lstStyle/>
                    <a:p>
                      <a:pPr fontAlgn="t"/>
                      <a:r>
                        <a:rPr lang="en-US">
                          <a:effectLst/>
                        </a:rPr>
                        <a:t>139.5</a:t>
                      </a:r>
                    </a:p>
                  </a:txBody>
                  <a:tcPr marL="95250" marR="95250" marT="95250" marB="95250"/>
                </a:tc>
                <a:tc>
                  <a:txBody>
                    <a:bodyPr/>
                    <a:lstStyle/>
                    <a:p>
                      <a:pPr fontAlgn="t"/>
                      <a:r>
                        <a:rPr lang="en-US">
                          <a:effectLst/>
                        </a:rPr>
                        <a:t>138.5</a:t>
                      </a:r>
                    </a:p>
                  </a:txBody>
                  <a:tcPr marL="95250" marR="95250" marT="95250" marB="95250"/>
                </a:tc>
                <a:tc>
                  <a:txBody>
                    <a:bodyPr/>
                    <a:lstStyle/>
                    <a:p>
                      <a:pPr fontAlgn="t"/>
                      <a:r>
                        <a:rPr lang="en-US">
                          <a:effectLst/>
                        </a:rPr>
                        <a:t>100.5</a:t>
                      </a:r>
                    </a:p>
                  </a:txBody>
                  <a:tcPr marL="95250" marR="95250" marT="95250" marB="95250"/>
                </a:tc>
                <a:extLst>
                  <a:ext uri="{0D108BD9-81ED-4DB2-BD59-A6C34878D82A}">
                    <a16:rowId xmlns:a16="http://schemas.microsoft.com/office/drawing/2014/main" val="1669105550"/>
                  </a:ext>
                </a:extLst>
              </a:tr>
              <a:tr h="620650">
                <a:tc>
                  <a:txBody>
                    <a:bodyPr/>
                    <a:lstStyle/>
                    <a:p>
                      <a:r>
                        <a:rPr lang="en-US" b="1" dirty="0">
                          <a:solidFill>
                            <a:srgbClr val="FFFFFF"/>
                          </a:solidFill>
                          <a:effectLst/>
                        </a:rPr>
                        <a:t>Median</a:t>
                      </a:r>
                    </a:p>
                  </a:txBody>
                  <a:tcPr marL="95250" marR="95250" marT="95250" marB="95250" anchor="ctr">
                    <a:solidFill>
                      <a:srgbClr val="00B0F0"/>
                    </a:solidFill>
                  </a:tcPr>
                </a:tc>
                <a:tc>
                  <a:txBody>
                    <a:bodyPr/>
                    <a:lstStyle/>
                    <a:p>
                      <a:pPr fontAlgn="t"/>
                      <a:r>
                        <a:rPr lang="en-US" dirty="0">
                          <a:effectLst/>
                        </a:rPr>
                        <a:t>152.5</a:t>
                      </a:r>
                    </a:p>
                  </a:txBody>
                  <a:tcPr marL="95250" marR="95250" marT="95250" marB="95250"/>
                </a:tc>
                <a:tc>
                  <a:txBody>
                    <a:bodyPr/>
                    <a:lstStyle/>
                    <a:p>
                      <a:pPr fontAlgn="t"/>
                      <a:r>
                        <a:rPr lang="en-US">
                          <a:effectLst/>
                        </a:rPr>
                        <a:t>153</a:t>
                      </a:r>
                    </a:p>
                  </a:txBody>
                  <a:tcPr marL="95250" marR="95250" marT="95250" marB="95250"/>
                </a:tc>
                <a:tc>
                  <a:txBody>
                    <a:bodyPr/>
                    <a:lstStyle/>
                    <a:p>
                      <a:pPr fontAlgn="t"/>
                      <a:r>
                        <a:rPr lang="en-US">
                          <a:effectLst/>
                        </a:rPr>
                        <a:t>113</a:t>
                      </a:r>
                    </a:p>
                  </a:txBody>
                  <a:tcPr marL="95250" marR="95250" marT="95250" marB="95250"/>
                </a:tc>
                <a:extLst>
                  <a:ext uri="{0D108BD9-81ED-4DB2-BD59-A6C34878D82A}">
                    <a16:rowId xmlns:a16="http://schemas.microsoft.com/office/drawing/2014/main" val="1986920078"/>
                  </a:ext>
                </a:extLst>
              </a:tr>
              <a:tr h="620650">
                <a:tc>
                  <a:txBody>
                    <a:bodyPr/>
                    <a:lstStyle/>
                    <a:p>
                      <a:r>
                        <a:rPr lang="en-US" b="1" dirty="0">
                          <a:solidFill>
                            <a:srgbClr val="FFFFFF"/>
                          </a:solidFill>
                          <a:effectLst/>
                        </a:rPr>
                        <a:t>Q3</a:t>
                      </a:r>
                    </a:p>
                  </a:txBody>
                  <a:tcPr marL="95250" marR="95250" marT="95250" marB="95250" anchor="ctr">
                    <a:solidFill>
                      <a:srgbClr val="00B0F0"/>
                    </a:solidFill>
                  </a:tcPr>
                </a:tc>
                <a:tc>
                  <a:txBody>
                    <a:bodyPr/>
                    <a:lstStyle/>
                    <a:p>
                      <a:pPr fontAlgn="t"/>
                      <a:r>
                        <a:rPr lang="en-US">
                          <a:effectLst/>
                        </a:rPr>
                        <a:t>179.75</a:t>
                      </a:r>
                    </a:p>
                  </a:txBody>
                  <a:tcPr marL="95250" marR="95250" marT="95250" marB="95250"/>
                </a:tc>
                <a:tc>
                  <a:txBody>
                    <a:bodyPr/>
                    <a:lstStyle/>
                    <a:p>
                      <a:pPr fontAlgn="t"/>
                      <a:r>
                        <a:rPr lang="en-US">
                          <a:effectLst/>
                        </a:rPr>
                        <a:t>180.5</a:t>
                      </a:r>
                    </a:p>
                  </a:txBody>
                  <a:tcPr marL="95250" marR="95250" marT="95250" marB="95250"/>
                </a:tc>
                <a:tc>
                  <a:txBody>
                    <a:bodyPr/>
                    <a:lstStyle/>
                    <a:p>
                      <a:pPr fontAlgn="t"/>
                      <a:r>
                        <a:rPr lang="en-US">
                          <a:effectLst/>
                        </a:rPr>
                        <a:t>142.5</a:t>
                      </a:r>
                    </a:p>
                  </a:txBody>
                  <a:tcPr marL="95250" marR="95250" marT="95250" marB="95250"/>
                </a:tc>
                <a:extLst>
                  <a:ext uri="{0D108BD9-81ED-4DB2-BD59-A6C34878D82A}">
                    <a16:rowId xmlns:a16="http://schemas.microsoft.com/office/drawing/2014/main" val="3539137861"/>
                  </a:ext>
                </a:extLst>
              </a:tr>
              <a:tr h="620650">
                <a:tc>
                  <a:txBody>
                    <a:bodyPr/>
                    <a:lstStyle/>
                    <a:p>
                      <a:r>
                        <a:rPr lang="en-US" b="1" dirty="0">
                          <a:solidFill>
                            <a:srgbClr val="FFFFFF"/>
                          </a:solidFill>
                          <a:effectLst/>
                        </a:rPr>
                        <a:t>Max</a:t>
                      </a:r>
                    </a:p>
                  </a:txBody>
                  <a:tcPr marL="95250" marR="95250" marT="95250" marB="95250" anchor="ctr">
                    <a:solidFill>
                      <a:srgbClr val="00B0F0"/>
                    </a:solidFill>
                  </a:tcPr>
                </a:tc>
                <a:tc>
                  <a:txBody>
                    <a:bodyPr/>
                    <a:lstStyle/>
                    <a:p>
                      <a:pPr fontAlgn="t"/>
                      <a:r>
                        <a:rPr lang="en-US">
                          <a:effectLst/>
                        </a:rPr>
                        <a:t>190</a:t>
                      </a:r>
                    </a:p>
                  </a:txBody>
                  <a:tcPr marL="95250" marR="95250" marT="95250" marB="95250"/>
                </a:tc>
                <a:tc>
                  <a:txBody>
                    <a:bodyPr/>
                    <a:lstStyle/>
                    <a:p>
                      <a:pPr fontAlgn="t"/>
                      <a:r>
                        <a:rPr lang="en-US" dirty="0">
                          <a:effectLst/>
                        </a:rPr>
                        <a:t>195</a:t>
                      </a:r>
                    </a:p>
                  </a:txBody>
                  <a:tcPr marL="95250" marR="95250" marT="95250" marB="95250"/>
                </a:tc>
                <a:tc>
                  <a:txBody>
                    <a:bodyPr/>
                    <a:lstStyle/>
                    <a:p>
                      <a:pPr fontAlgn="t"/>
                      <a:r>
                        <a:rPr lang="en-US" dirty="0">
                          <a:effectLst/>
                        </a:rPr>
                        <a:t>152</a:t>
                      </a:r>
                    </a:p>
                  </a:txBody>
                  <a:tcPr marL="95250" marR="95250" marT="95250" marB="95250"/>
                </a:tc>
                <a:extLst>
                  <a:ext uri="{0D108BD9-81ED-4DB2-BD59-A6C34878D82A}">
                    <a16:rowId xmlns:a16="http://schemas.microsoft.com/office/drawing/2014/main" val="1221657885"/>
                  </a:ext>
                </a:extLst>
              </a:tr>
            </a:tbl>
          </a:graphicData>
        </a:graphic>
      </p:graphicFrame>
    </p:spTree>
    <p:extLst>
      <p:ext uri="{BB962C8B-B14F-4D97-AF65-F5344CB8AC3E}">
        <p14:creationId xmlns:p14="http://schemas.microsoft.com/office/powerpoint/2010/main" val="390323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5A57-966D-4295-857D-21EA6BCFAC7B}"/>
              </a:ext>
            </a:extLst>
          </p:cNvPr>
          <p:cNvSpPr>
            <a:spLocks noGrp="1"/>
          </p:cNvSpPr>
          <p:nvPr>
            <p:ph type="title"/>
          </p:nvPr>
        </p:nvSpPr>
        <p:spPr>
          <a:xfrm>
            <a:off x="252919" y="1123837"/>
            <a:ext cx="2947482" cy="4601183"/>
          </a:xfrm>
        </p:spPr>
        <p:txBody>
          <a:bodyPr/>
          <a:lstStyle/>
          <a:p>
            <a:r>
              <a:rPr lang="en-US" b="1" dirty="0"/>
              <a:t>Let's Summarize!</a:t>
            </a:r>
            <a:br>
              <a:rPr lang="en-US" b="1" dirty="0"/>
            </a:br>
            <a:endParaRPr lang="en-US" dirty="0"/>
          </a:p>
        </p:txBody>
      </p:sp>
      <p:sp>
        <p:nvSpPr>
          <p:cNvPr id="3" name="Content Placeholder 2">
            <a:extLst>
              <a:ext uri="{FF2B5EF4-FFF2-40B4-BE49-F238E27FC236}">
                <a16:creationId xmlns:a16="http://schemas.microsoft.com/office/drawing/2014/main" id="{54FDE2EC-C742-4FA0-BD31-75B92CE5A0A3}"/>
              </a:ext>
            </a:extLst>
          </p:cNvPr>
          <p:cNvSpPr>
            <a:spLocks noGrp="1"/>
          </p:cNvSpPr>
          <p:nvPr>
            <p:ph idx="1"/>
          </p:nvPr>
        </p:nvSpPr>
        <p:spPr/>
        <p:txBody>
          <a:bodyPr>
            <a:normAutofit/>
          </a:bodyPr>
          <a:lstStyle/>
          <a:p>
            <a:pPr marL="0" indent="0">
              <a:buNone/>
            </a:pPr>
            <a:r>
              <a:rPr lang="en-US" sz="2800" dirty="0"/>
              <a:t>The relationship between a categorical explanatory variable and a quantitative response variable is summarized using:</a:t>
            </a:r>
          </a:p>
          <a:p>
            <a:pPr marL="0" indent="0">
              <a:buNone/>
            </a:pPr>
            <a:endParaRPr lang="en-US" sz="2800" b="1" dirty="0"/>
          </a:p>
          <a:p>
            <a:pPr marL="0" indent="0">
              <a:buNone/>
            </a:pPr>
            <a:r>
              <a:rPr lang="en-US" sz="2800" b="1" dirty="0">
                <a:solidFill>
                  <a:srgbClr val="00B0F0"/>
                </a:solidFill>
              </a:rPr>
              <a:t>Data display</a:t>
            </a:r>
            <a:r>
              <a:rPr lang="en-US" sz="2800" b="1" dirty="0"/>
              <a:t>:</a:t>
            </a:r>
            <a:r>
              <a:rPr lang="en-US" sz="2800" dirty="0"/>
              <a:t> side-by-side boxplots</a:t>
            </a:r>
          </a:p>
          <a:p>
            <a:pPr marL="0" indent="0">
              <a:buNone/>
            </a:pPr>
            <a:r>
              <a:rPr lang="en-US" sz="2800" b="1" dirty="0">
                <a:solidFill>
                  <a:srgbClr val="00B0F0"/>
                </a:solidFill>
              </a:rPr>
              <a:t>Numerical summaries</a:t>
            </a:r>
            <a:r>
              <a:rPr lang="en-US" sz="2800" b="1" dirty="0"/>
              <a:t>:</a:t>
            </a:r>
            <a:r>
              <a:rPr lang="en-US" sz="2800" dirty="0"/>
              <a:t> descriptive statistics</a:t>
            </a:r>
          </a:p>
          <a:p>
            <a:pPr marL="0" indent="0">
              <a:buNone/>
            </a:pPr>
            <a:endParaRPr lang="en-US" sz="2800" dirty="0"/>
          </a:p>
        </p:txBody>
      </p:sp>
    </p:spTree>
    <p:extLst>
      <p:ext uri="{BB962C8B-B14F-4D97-AF65-F5344CB8AC3E}">
        <p14:creationId xmlns:p14="http://schemas.microsoft.com/office/powerpoint/2010/main" val="300213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screenshot of a cell phone&#10;&#10;Description generated with very high confidence">
            <a:extLst>
              <a:ext uri="{FF2B5EF4-FFF2-40B4-BE49-F238E27FC236}">
                <a16:creationId xmlns:a16="http://schemas.microsoft.com/office/drawing/2014/main" id="{852E60E6-86DF-49F6-8503-8ED812476F50}"/>
              </a:ext>
            </a:extLst>
          </p:cNvPr>
          <p:cNvPicPr>
            <a:picLocks noGrp="1" noChangeAspect="1"/>
          </p:cNvPicPr>
          <p:nvPr>
            <p:ph idx="1"/>
          </p:nvPr>
        </p:nvPicPr>
        <p:blipFill>
          <a:blip r:embed="rId3"/>
          <a:stretch>
            <a:fillRect/>
          </a:stretch>
        </p:blipFill>
        <p:spPr>
          <a:xfrm>
            <a:off x="1063691" y="588837"/>
            <a:ext cx="4789994" cy="3348345"/>
          </a:xfrm>
          <a:prstGeom prst="rect">
            <a:avLst/>
          </a:prstGeom>
        </p:spPr>
      </p:pic>
      <p:pic>
        <p:nvPicPr>
          <p:cNvPr id="7" name="Picture 6">
            <a:extLst>
              <a:ext uri="{FF2B5EF4-FFF2-40B4-BE49-F238E27FC236}">
                <a16:creationId xmlns:a16="http://schemas.microsoft.com/office/drawing/2014/main" id="{CE97EDA8-3BEC-4D74-8DDB-FDE778C02E5E}"/>
              </a:ext>
            </a:extLst>
          </p:cNvPr>
          <p:cNvPicPr>
            <a:picLocks noChangeAspect="1"/>
          </p:cNvPicPr>
          <p:nvPr/>
        </p:nvPicPr>
        <p:blipFill>
          <a:blip r:embed="rId4"/>
          <a:stretch>
            <a:fillRect/>
          </a:stretch>
        </p:blipFill>
        <p:spPr>
          <a:xfrm>
            <a:off x="6863193" y="484632"/>
            <a:ext cx="3740238" cy="3556755"/>
          </a:xfrm>
          <a:prstGeom prst="rect">
            <a:avLst/>
          </a:prstGeom>
        </p:spPr>
      </p:pic>
      <p:sp>
        <p:nvSpPr>
          <p:cNvPr id="2" name="Title 1">
            <a:extLst>
              <a:ext uri="{FF2B5EF4-FFF2-40B4-BE49-F238E27FC236}">
                <a16:creationId xmlns:a16="http://schemas.microsoft.com/office/drawing/2014/main" id="{5552D43C-DA8D-4AAD-8D7E-B7FED05D0ED6}"/>
              </a:ext>
            </a:extLst>
          </p:cNvPr>
          <p:cNvSpPr>
            <a:spLocks noGrp="1"/>
          </p:cNvSpPr>
          <p:nvPr>
            <p:ph type="title"/>
          </p:nvPr>
        </p:nvSpPr>
        <p:spPr>
          <a:xfrm>
            <a:off x="1069848" y="4590661"/>
            <a:ext cx="10210862" cy="1175958"/>
          </a:xfrm>
        </p:spPr>
        <p:txBody>
          <a:bodyPr vert="horz" lIns="91440" tIns="45720" rIns="91440" bIns="45720" rtlCol="0" anchor="b">
            <a:noAutofit/>
          </a:bodyPr>
          <a:lstStyle/>
          <a:p>
            <a:br>
              <a:rPr lang="en-US" sz="3200" spc="-100" dirty="0"/>
            </a:br>
            <a:br>
              <a:rPr lang="en-US" sz="3200" spc="-100" dirty="0"/>
            </a:br>
            <a:r>
              <a:rPr lang="en-US" sz="3200" spc="-100" dirty="0"/>
              <a:t>Case C→C: Two-Way Tables</a:t>
            </a:r>
            <a:br>
              <a:rPr lang="en-US" sz="3200" spc="-100" dirty="0"/>
            </a:br>
            <a:r>
              <a:rPr lang="en-US" sz="3200" spc="-100" dirty="0"/>
              <a:t>(Raw data)</a:t>
            </a:r>
          </a:p>
        </p:txBody>
      </p:sp>
    </p:spTree>
    <p:extLst>
      <p:ext uri="{BB962C8B-B14F-4D97-AF65-F5344CB8AC3E}">
        <p14:creationId xmlns:p14="http://schemas.microsoft.com/office/powerpoint/2010/main" val="187080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9F8AB778-EFEB-426E-A16B-BB54948451D1}"/>
              </a:ext>
            </a:extLst>
          </p:cNvPr>
          <p:cNvPicPr>
            <a:picLocks noGrp="1" noChangeAspect="1"/>
          </p:cNvPicPr>
          <p:nvPr>
            <p:ph idx="1"/>
          </p:nvPr>
        </p:nvPicPr>
        <p:blipFill>
          <a:blip r:embed="rId3"/>
          <a:stretch>
            <a:fillRect/>
          </a:stretch>
        </p:blipFill>
        <p:spPr>
          <a:xfrm>
            <a:off x="2404035" y="484632"/>
            <a:ext cx="7969144" cy="3556755"/>
          </a:xfrm>
          <a:prstGeom prst="rect">
            <a:avLst/>
          </a:prstGeom>
        </p:spPr>
      </p:pic>
      <p:sp>
        <p:nvSpPr>
          <p:cNvPr id="2" name="Title 1">
            <a:extLst>
              <a:ext uri="{FF2B5EF4-FFF2-40B4-BE49-F238E27FC236}">
                <a16:creationId xmlns:a16="http://schemas.microsoft.com/office/drawing/2014/main" id="{565E9788-459B-4052-96EC-9464C1AE2874}"/>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3200" spc="-100"/>
              <a:t>In order to summarize the relationship between two categorical variables, we create a display called a </a:t>
            </a:r>
            <a:r>
              <a:rPr lang="en-US" sz="3200" b="1" spc="-100"/>
              <a:t>two-way table</a:t>
            </a:r>
            <a:r>
              <a:rPr lang="en-US" sz="3200" spc="-100"/>
              <a:t>.</a:t>
            </a:r>
          </a:p>
        </p:txBody>
      </p:sp>
    </p:spTree>
    <p:extLst>
      <p:ext uri="{BB962C8B-B14F-4D97-AF65-F5344CB8AC3E}">
        <p14:creationId xmlns:p14="http://schemas.microsoft.com/office/powerpoint/2010/main" val="73315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0B7C9B-1731-4DFB-AEA9-2838F3000478}"/>
              </a:ext>
            </a:extLst>
          </p:cNvPr>
          <p:cNvPicPr>
            <a:picLocks noChangeAspect="1"/>
          </p:cNvPicPr>
          <p:nvPr/>
        </p:nvPicPr>
        <p:blipFill>
          <a:blip r:embed="rId3"/>
          <a:stretch>
            <a:fillRect/>
          </a:stretch>
        </p:blipFill>
        <p:spPr>
          <a:xfrm>
            <a:off x="4076811" y="3701845"/>
            <a:ext cx="7260249" cy="2378596"/>
          </a:xfrm>
          <a:prstGeom prst="rect">
            <a:avLst/>
          </a:prstGeom>
        </p:spPr>
      </p:pic>
      <p:sp>
        <p:nvSpPr>
          <p:cNvPr id="2" name="Title 1">
            <a:extLst>
              <a:ext uri="{FF2B5EF4-FFF2-40B4-BE49-F238E27FC236}">
                <a16:creationId xmlns:a16="http://schemas.microsoft.com/office/drawing/2014/main" id="{D22ADF7C-98BC-4587-8BF1-BDCB92DA144D}"/>
              </a:ext>
            </a:extLst>
          </p:cNvPr>
          <p:cNvSpPr>
            <a:spLocks noGrp="1"/>
          </p:cNvSpPr>
          <p:nvPr>
            <p:ph type="title"/>
          </p:nvPr>
        </p:nvSpPr>
        <p:spPr>
          <a:xfrm>
            <a:off x="252919" y="1123837"/>
            <a:ext cx="2947482" cy="4601183"/>
          </a:xfrm>
        </p:spPr>
        <p:txBody>
          <a:bodyPr>
            <a:normAutofit/>
          </a:bodyPr>
          <a:lstStyle/>
          <a:p>
            <a:r>
              <a:rPr lang="en-US" dirty="0"/>
              <a:t>Case C→C: Conditional Percent</a:t>
            </a:r>
            <a:br>
              <a:rPr lang="en-US" dirty="0"/>
            </a:br>
            <a:endParaRPr lang="en-US" dirty="0"/>
          </a:p>
        </p:txBody>
      </p:sp>
      <p:sp>
        <p:nvSpPr>
          <p:cNvPr id="3" name="Content Placeholder 2">
            <a:extLst>
              <a:ext uri="{FF2B5EF4-FFF2-40B4-BE49-F238E27FC236}">
                <a16:creationId xmlns:a16="http://schemas.microsoft.com/office/drawing/2014/main" id="{106DAE77-1FB2-4ABC-B198-40CE0EA32F98}"/>
              </a:ext>
            </a:extLst>
          </p:cNvPr>
          <p:cNvSpPr>
            <a:spLocks noGrp="1"/>
          </p:cNvSpPr>
          <p:nvPr>
            <p:ph idx="1"/>
          </p:nvPr>
        </p:nvSpPr>
        <p:spPr>
          <a:xfrm>
            <a:off x="3869267" y="755127"/>
            <a:ext cx="7236268" cy="3064706"/>
          </a:xfrm>
        </p:spPr>
        <p:txBody>
          <a:bodyPr>
            <a:noAutofit/>
          </a:bodyPr>
          <a:lstStyle/>
          <a:p>
            <a:pPr>
              <a:buFont typeface="Wingdings" panose="05000000000000000000" pitchFamily="2" charset="2"/>
              <a:buChar char="§"/>
            </a:pPr>
            <a:r>
              <a:rPr lang="en-US" sz="2400" dirty="0"/>
              <a:t>To make the sense of raw data , we will make the </a:t>
            </a:r>
            <a:r>
              <a:rPr lang="en-US" sz="2400" b="1" dirty="0"/>
              <a:t>two-way table</a:t>
            </a:r>
            <a:r>
              <a:rPr lang="en-US" sz="2400" dirty="0"/>
              <a:t>, with some numerical summaries to compare the distributions.</a:t>
            </a:r>
            <a:endParaRPr lang="en-US" sz="2400" b="1" dirty="0"/>
          </a:p>
          <a:p>
            <a:pPr>
              <a:buFont typeface="Wingdings" panose="05000000000000000000" pitchFamily="2" charset="2"/>
              <a:buChar char="§"/>
            </a:pPr>
            <a:r>
              <a:rPr lang="en-US" sz="2400" dirty="0"/>
              <a:t>These numerical summaries are found by </a:t>
            </a:r>
            <a:r>
              <a:rPr lang="en-US" sz="2400" b="1" dirty="0"/>
              <a:t>converting the counts to (conditional) percentages within that gender</a:t>
            </a:r>
            <a:r>
              <a:rPr lang="en-US" sz="2400" dirty="0"/>
              <a:t>.</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183837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1"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Content Placeholder 7">
            <a:extLst>
              <a:ext uri="{FF2B5EF4-FFF2-40B4-BE49-F238E27FC236}">
                <a16:creationId xmlns:a16="http://schemas.microsoft.com/office/drawing/2014/main" id="{0C90298E-B779-4B02-B956-17BD8236F208}"/>
              </a:ext>
            </a:extLst>
          </p:cNvPr>
          <p:cNvPicPr>
            <a:picLocks noGrp="1" noChangeAspect="1"/>
          </p:cNvPicPr>
          <p:nvPr>
            <p:ph idx="1"/>
          </p:nvPr>
        </p:nvPicPr>
        <p:blipFill>
          <a:blip r:embed="rId2"/>
          <a:stretch>
            <a:fillRect/>
          </a:stretch>
        </p:blipFill>
        <p:spPr>
          <a:xfrm>
            <a:off x="5678130" y="339079"/>
            <a:ext cx="4894418" cy="5751170"/>
          </a:xfrm>
          <a:prstGeom prst="rect">
            <a:avLst/>
          </a:prstGeom>
        </p:spPr>
      </p:pic>
      <p:sp>
        <p:nvSpPr>
          <p:cNvPr id="45" name="Rectangle 4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57D722-C082-4392-AF8A-208CCF1613B1}"/>
              </a:ext>
            </a:extLst>
          </p:cNvPr>
          <p:cNvSpPr>
            <a:spLocks noGrp="1"/>
          </p:cNvSpPr>
          <p:nvPr>
            <p:ph type="title"/>
          </p:nvPr>
        </p:nvSpPr>
        <p:spPr>
          <a:xfrm>
            <a:off x="235974" y="1298448"/>
            <a:ext cx="4092563" cy="3255264"/>
          </a:xfrm>
        </p:spPr>
        <p:txBody>
          <a:bodyPr vert="horz" lIns="91440" tIns="45720" rIns="91440" bIns="45720" rtlCol="0" anchor="b">
            <a:normAutofit/>
          </a:bodyPr>
          <a:lstStyle/>
          <a:p>
            <a:r>
              <a:rPr lang="en-US" sz="2400" spc="-100" dirty="0"/>
              <a:t>Another way to visualize the conditional percentages, instead of in a table, is to use a </a:t>
            </a:r>
            <a:r>
              <a:rPr lang="en-US" sz="2400" i="1" spc="-100" dirty="0"/>
              <a:t>double bar chart.</a:t>
            </a:r>
            <a:r>
              <a:rPr lang="en-US" sz="2400" spc="-100" dirty="0"/>
              <a:t> This display is quite common in newspapers</a:t>
            </a:r>
          </a:p>
        </p:txBody>
      </p:sp>
    </p:spTree>
    <p:extLst>
      <p:ext uri="{BB962C8B-B14F-4D97-AF65-F5344CB8AC3E}">
        <p14:creationId xmlns:p14="http://schemas.microsoft.com/office/powerpoint/2010/main" val="1167673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75E6-4F56-4688-84CC-C5E16D06DECB}"/>
              </a:ext>
            </a:extLst>
          </p:cNvPr>
          <p:cNvSpPr>
            <a:spLocks noGrp="1"/>
          </p:cNvSpPr>
          <p:nvPr>
            <p:ph type="title"/>
          </p:nvPr>
        </p:nvSpPr>
        <p:spPr/>
        <p:txBody>
          <a:bodyPr/>
          <a:lstStyle/>
          <a:p>
            <a:r>
              <a:rPr lang="en-US" b="1" dirty="0"/>
              <a:t>Let's Summarize!</a:t>
            </a:r>
          </a:p>
        </p:txBody>
      </p:sp>
      <p:sp>
        <p:nvSpPr>
          <p:cNvPr id="3" name="Content Placeholder 2">
            <a:extLst>
              <a:ext uri="{FF2B5EF4-FFF2-40B4-BE49-F238E27FC236}">
                <a16:creationId xmlns:a16="http://schemas.microsoft.com/office/drawing/2014/main" id="{82BEA173-6B32-4F34-ABE0-DB64CA981565}"/>
              </a:ext>
            </a:extLst>
          </p:cNvPr>
          <p:cNvSpPr>
            <a:spLocks noGrp="1"/>
          </p:cNvSpPr>
          <p:nvPr>
            <p:ph idx="1"/>
          </p:nvPr>
        </p:nvSpPr>
        <p:spPr/>
        <p:txBody>
          <a:bodyPr>
            <a:normAutofit/>
          </a:bodyPr>
          <a:lstStyle/>
          <a:p>
            <a:pPr marL="0" indent="0">
              <a:buNone/>
            </a:pPr>
            <a:r>
              <a:rPr lang="en-US" sz="2800" dirty="0"/>
              <a:t>The relationship between two categorical variables is summarized using:</a:t>
            </a:r>
          </a:p>
          <a:p>
            <a:pPr marL="0" indent="0">
              <a:buNone/>
            </a:pPr>
            <a:r>
              <a:rPr lang="en-US" sz="2800" b="1" dirty="0"/>
              <a:t>Data display</a:t>
            </a:r>
            <a:r>
              <a:rPr lang="en-US" sz="2800" b="1" i="1" dirty="0"/>
              <a:t>:</a:t>
            </a:r>
            <a:r>
              <a:rPr lang="en-US" sz="2800" dirty="0"/>
              <a:t> two-way table, supplemented by</a:t>
            </a:r>
          </a:p>
          <a:p>
            <a:pPr marL="0" indent="0">
              <a:buNone/>
            </a:pPr>
            <a:r>
              <a:rPr lang="en-US" sz="2800" b="1" dirty="0"/>
              <a:t>Numerical summaries</a:t>
            </a:r>
            <a:r>
              <a:rPr lang="en-US" sz="2800" i="1" dirty="0"/>
              <a:t>:</a:t>
            </a:r>
            <a:r>
              <a:rPr lang="en-US" sz="2800" dirty="0"/>
              <a:t> conditional percentages.</a:t>
            </a:r>
          </a:p>
          <a:p>
            <a:pPr>
              <a:buFont typeface="Wingdings" panose="05000000000000000000" pitchFamily="2" charset="2"/>
              <a:buChar char="§"/>
            </a:pPr>
            <a:endParaRPr lang="en-US" sz="2800" dirty="0"/>
          </a:p>
        </p:txBody>
      </p:sp>
    </p:spTree>
    <p:extLst>
      <p:ext uri="{BB962C8B-B14F-4D97-AF65-F5344CB8AC3E}">
        <p14:creationId xmlns:p14="http://schemas.microsoft.com/office/powerpoint/2010/main" val="138770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screenshot of a cell phone&#10;&#10;Description generated with very high confidence">
            <a:extLst>
              <a:ext uri="{FF2B5EF4-FFF2-40B4-BE49-F238E27FC236}">
                <a16:creationId xmlns:a16="http://schemas.microsoft.com/office/drawing/2014/main" id="{D987411B-DFC3-42C1-B1EF-18E5B72367BB}"/>
              </a:ext>
            </a:extLst>
          </p:cNvPr>
          <p:cNvPicPr>
            <a:picLocks noChangeAspect="1"/>
          </p:cNvPicPr>
          <p:nvPr/>
        </p:nvPicPr>
        <p:blipFill>
          <a:blip r:embed="rId2"/>
          <a:stretch>
            <a:fillRect/>
          </a:stretch>
        </p:blipFill>
        <p:spPr>
          <a:xfrm>
            <a:off x="5137463" y="1379951"/>
            <a:ext cx="6193767" cy="4089946"/>
          </a:xfrm>
          <a:prstGeom prst="rect">
            <a:avLst/>
          </a:prstGeom>
        </p:spPr>
      </p:pic>
      <p:sp>
        <p:nvSpPr>
          <p:cNvPr id="2" name="Title 1">
            <a:extLst>
              <a:ext uri="{FF2B5EF4-FFF2-40B4-BE49-F238E27FC236}">
                <a16:creationId xmlns:a16="http://schemas.microsoft.com/office/drawing/2014/main" id="{8B593B05-ECEA-4AAE-818D-BC4C1E873D87}"/>
              </a:ext>
            </a:extLst>
          </p:cNvPr>
          <p:cNvSpPr>
            <a:spLocks noGrp="1"/>
          </p:cNvSpPr>
          <p:nvPr>
            <p:ph type="title"/>
          </p:nvPr>
        </p:nvSpPr>
        <p:spPr>
          <a:xfrm>
            <a:off x="289249" y="1123837"/>
            <a:ext cx="4016116" cy="1255469"/>
          </a:xfrm>
        </p:spPr>
        <p:txBody>
          <a:bodyPr>
            <a:normAutofit/>
          </a:bodyPr>
          <a:lstStyle/>
          <a:p>
            <a:r>
              <a:rPr lang="en-US" sz="2800" b="1"/>
              <a:t>Case Q→Q: Two Quantitative Variables</a:t>
            </a:r>
            <a:br>
              <a:rPr lang="en-US" sz="2800" b="1"/>
            </a:br>
            <a:endParaRPr lang="en-US" sz="2800"/>
          </a:p>
        </p:txBody>
      </p:sp>
      <p:sp>
        <p:nvSpPr>
          <p:cNvPr id="3" name="Content Placeholder 2">
            <a:extLst>
              <a:ext uri="{FF2B5EF4-FFF2-40B4-BE49-F238E27FC236}">
                <a16:creationId xmlns:a16="http://schemas.microsoft.com/office/drawing/2014/main" id="{9DBB8BE0-47DD-4389-8E10-464261838B3C}"/>
              </a:ext>
            </a:extLst>
          </p:cNvPr>
          <p:cNvSpPr>
            <a:spLocks noGrp="1"/>
          </p:cNvSpPr>
          <p:nvPr>
            <p:ph idx="1"/>
          </p:nvPr>
        </p:nvSpPr>
        <p:spPr>
          <a:xfrm>
            <a:off x="289249" y="2510395"/>
            <a:ext cx="4016116" cy="3274586"/>
          </a:xfrm>
        </p:spPr>
        <p:txBody>
          <a:bodyPr anchor="t">
            <a:normAutofit/>
          </a:bodyPr>
          <a:lstStyle/>
          <a:p>
            <a:endParaRPr lang="en-US">
              <a:solidFill>
                <a:srgbClr val="FFFFFF"/>
              </a:solidFill>
            </a:endParaRPr>
          </a:p>
          <a:p>
            <a:endParaRPr lang="en-US">
              <a:solidFill>
                <a:srgbClr val="FFFFFF"/>
              </a:solidFill>
            </a:endParaRPr>
          </a:p>
          <a:p>
            <a:r>
              <a:rPr lang="en-US">
                <a:solidFill>
                  <a:srgbClr val="FFFFFF"/>
                </a:solidFill>
              </a:rPr>
              <a:t>We are done with cases C→Q and C→C, and now we will move on to case Q→Q, where we examine the relationship between two quantitative variables.</a:t>
            </a:r>
          </a:p>
        </p:txBody>
      </p:sp>
    </p:spTree>
    <p:extLst>
      <p:ext uri="{BB962C8B-B14F-4D97-AF65-F5344CB8AC3E}">
        <p14:creationId xmlns:p14="http://schemas.microsoft.com/office/powerpoint/2010/main" val="335613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32A-8313-4CF2-8D38-E65601A2B1C7}"/>
              </a:ext>
            </a:extLst>
          </p:cNvPr>
          <p:cNvSpPr>
            <a:spLocks noGrp="1"/>
          </p:cNvSpPr>
          <p:nvPr>
            <p:ph type="title"/>
          </p:nvPr>
        </p:nvSpPr>
        <p:spPr>
          <a:xfrm>
            <a:off x="252919" y="1123837"/>
            <a:ext cx="2947482" cy="4601183"/>
          </a:xfrm>
        </p:spPr>
        <p:txBody>
          <a:bodyPr>
            <a:normAutofit/>
          </a:bodyPr>
          <a:lstStyle/>
          <a:p>
            <a:r>
              <a:rPr lang="en-US" dirty="0"/>
              <a:t>Overview</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263943406"/>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96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8A30-22DD-47AB-9AA2-7FDCA9C1DB6C}"/>
              </a:ext>
            </a:extLst>
          </p:cNvPr>
          <p:cNvSpPr>
            <a:spLocks noGrp="1"/>
          </p:cNvSpPr>
          <p:nvPr>
            <p:ph type="title"/>
          </p:nvPr>
        </p:nvSpPr>
        <p:spPr>
          <a:xfrm>
            <a:off x="132749" y="1123836"/>
            <a:ext cx="3198204" cy="4601183"/>
          </a:xfrm>
        </p:spPr>
        <p:txBody>
          <a:bodyPr>
            <a:normAutofit/>
          </a:bodyPr>
          <a:lstStyle/>
          <a:p>
            <a:r>
              <a:rPr lang="en-US" sz="2400" dirty="0"/>
              <a:t>Example Study:</a:t>
            </a:r>
            <a:br>
              <a:rPr lang="en-US" sz="2400" dirty="0"/>
            </a:br>
            <a:r>
              <a:rPr lang="en-US" sz="2400" dirty="0"/>
              <a:t>To explore the effect of age on maximum legibility distance.</a:t>
            </a:r>
            <a:br>
              <a:rPr lang="en-US" sz="2400" dirty="0"/>
            </a:br>
            <a:br>
              <a:rPr lang="en-US" sz="2400" dirty="0"/>
            </a:br>
            <a:r>
              <a:rPr lang="en-US" sz="2400" dirty="0"/>
              <a:t>The </a:t>
            </a:r>
            <a:r>
              <a:rPr lang="en-US" sz="2400" b="1" dirty="0"/>
              <a:t>explanatory</a:t>
            </a:r>
            <a:r>
              <a:rPr lang="en-US" sz="2400" dirty="0"/>
              <a:t> variable is </a:t>
            </a:r>
            <a:r>
              <a:rPr lang="en-US" sz="2400" b="1" dirty="0"/>
              <a:t>Age</a:t>
            </a:r>
            <a:r>
              <a:rPr lang="en-US" sz="2400" dirty="0"/>
              <a:t>, and</a:t>
            </a:r>
            <a:br>
              <a:rPr lang="en-US" sz="2400" dirty="0"/>
            </a:br>
            <a:br>
              <a:rPr lang="en-US" sz="2400" dirty="0"/>
            </a:br>
            <a:r>
              <a:rPr lang="en-US" sz="2400" dirty="0"/>
              <a:t>The </a:t>
            </a:r>
            <a:r>
              <a:rPr lang="en-US" sz="2400" b="1" dirty="0"/>
              <a:t>response</a:t>
            </a:r>
            <a:r>
              <a:rPr lang="en-US" sz="2400" dirty="0"/>
              <a:t> variable is </a:t>
            </a:r>
            <a:r>
              <a:rPr lang="en-US" sz="2400" b="1" dirty="0"/>
              <a:t>Distance</a:t>
            </a:r>
            <a:r>
              <a:rPr lang="en-US" sz="2400" dirty="0"/>
              <a:t>.</a:t>
            </a:r>
          </a:p>
        </p:txBody>
      </p:sp>
      <p:sp>
        <p:nvSpPr>
          <p:cNvPr id="3" name="Content Placeholder 2">
            <a:extLst>
              <a:ext uri="{FF2B5EF4-FFF2-40B4-BE49-F238E27FC236}">
                <a16:creationId xmlns:a16="http://schemas.microsoft.com/office/drawing/2014/main" id="{227F7B07-C262-4D01-91A7-04EA0EBE5A43}"/>
              </a:ext>
            </a:extLst>
          </p:cNvPr>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r>
              <a:rPr lang="en-US" dirty="0"/>
              <a:t>		 </a:t>
            </a:r>
            <a:r>
              <a:rPr lang="en-US" sz="2400" dirty="0">
                <a:solidFill>
                  <a:schemeClr val="accent6">
                    <a:lumMod val="75000"/>
                  </a:schemeClr>
                </a:solidFill>
              </a:rPr>
              <a:t>30 pairs of values</a:t>
            </a:r>
          </a:p>
        </p:txBody>
      </p:sp>
      <p:pic>
        <p:nvPicPr>
          <p:cNvPr id="5" name="Picture 4">
            <a:extLst>
              <a:ext uri="{FF2B5EF4-FFF2-40B4-BE49-F238E27FC236}">
                <a16:creationId xmlns:a16="http://schemas.microsoft.com/office/drawing/2014/main" id="{E8DCE6A4-266C-41ED-A584-9F4939FA4633}"/>
              </a:ext>
            </a:extLst>
          </p:cNvPr>
          <p:cNvPicPr>
            <a:picLocks noChangeAspect="1"/>
          </p:cNvPicPr>
          <p:nvPr/>
        </p:nvPicPr>
        <p:blipFill>
          <a:blip r:embed="rId2"/>
          <a:stretch>
            <a:fillRect/>
          </a:stretch>
        </p:blipFill>
        <p:spPr>
          <a:xfrm>
            <a:off x="4945899" y="864108"/>
            <a:ext cx="4404577" cy="3743891"/>
          </a:xfrm>
          <a:prstGeom prst="rect">
            <a:avLst/>
          </a:prstGeom>
        </p:spPr>
      </p:pic>
    </p:spTree>
    <p:extLst>
      <p:ext uri="{BB962C8B-B14F-4D97-AF65-F5344CB8AC3E}">
        <p14:creationId xmlns:p14="http://schemas.microsoft.com/office/powerpoint/2010/main" val="964701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62ED-427B-4A62-BA0D-E4B237AE0F5E}"/>
              </a:ext>
            </a:extLst>
          </p:cNvPr>
          <p:cNvSpPr>
            <a:spLocks noGrp="1"/>
          </p:cNvSpPr>
          <p:nvPr>
            <p:ph type="title"/>
          </p:nvPr>
        </p:nvSpPr>
        <p:spPr/>
        <p:txBody>
          <a:bodyPr/>
          <a:lstStyle/>
          <a:p>
            <a:r>
              <a:rPr lang="en-US"/>
              <a:t>Examining Relationships Overview</a:t>
            </a:r>
          </a:p>
        </p:txBody>
      </p:sp>
      <p:sp>
        <p:nvSpPr>
          <p:cNvPr id="3" name="Content Placeholder 2">
            <a:extLst>
              <a:ext uri="{FF2B5EF4-FFF2-40B4-BE49-F238E27FC236}">
                <a16:creationId xmlns:a16="http://schemas.microsoft.com/office/drawing/2014/main" id="{7ECE6219-17C2-41A1-B44F-5986F2D494C4}"/>
              </a:ext>
            </a:extLst>
          </p:cNvPr>
          <p:cNvSpPr>
            <a:spLocks noGrp="1"/>
          </p:cNvSpPr>
          <p:nvPr>
            <p:ph idx="1"/>
          </p:nvPr>
        </p:nvSpPr>
        <p:spPr/>
        <p:txBody>
          <a:bodyPr>
            <a:normAutofit/>
          </a:bodyPr>
          <a:lstStyle/>
          <a:p>
            <a:pPr marL="0" indent="0" algn="just">
              <a:buNone/>
            </a:pPr>
            <a:r>
              <a:rPr lang="en-US" dirty="0"/>
              <a:t>So far we have dealt with data obtained from one variable (either </a:t>
            </a:r>
            <a:r>
              <a:rPr lang="en-US" dirty="0">
                <a:solidFill>
                  <a:schemeClr val="accent6">
                    <a:lumMod val="75000"/>
                  </a:schemeClr>
                </a:solidFill>
              </a:rPr>
              <a:t>categorical</a:t>
            </a:r>
            <a:r>
              <a:rPr lang="en-US" dirty="0"/>
              <a:t> or </a:t>
            </a:r>
            <a:r>
              <a:rPr lang="en-US" dirty="0">
                <a:solidFill>
                  <a:schemeClr val="accent6">
                    <a:lumMod val="75000"/>
                  </a:schemeClr>
                </a:solidFill>
              </a:rPr>
              <a:t>quantitative</a:t>
            </a:r>
            <a:r>
              <a:rPr lang="en-US" dirty="0"/>
              <a:t>), and learned how to describe the distribution of the variable using the appropriate visual displays and numerical measures. In this section, examining relationships, we will look at </a:t>
            </a:r>
            <a:r>
              <a:rPr lang="en-US" i="1" dirty="0">
                <a:solidFill>
                  <a:schemeClr val="accent6">
                    <a:lumMod val="75000"/>
                  </a:schemeClr>
                </a:solidFill>
              </a:rPr>
              <a:t>two</a:t>
            </a:r>
            <a:r>
              <a:rPr lang="en-US" i="1" dirty="0"/>
              <a:t> </a:t>
            </a:r>
            <a:r>
              <a:rPr lang="en-US" dirty="0"/>
              <a:t>variables at a time and, as the title suggests, explore the relationship between them using (as before) visual displays and numerical summaries</a:t>
            </a:r>
          </a:p>
        </p:txBody>
      </p:sp>
    </p:spTree>
    <p:extLst>
      <p:ext uri="{BB962C8B-B14F-4D97-AF65-F5344CB8AC3E}">
        <p14:creationId xmlns:p14="http://schemas.microsoft.com/office/powerpoint/2010/main" val="29106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46DF-D41F-4034-84B9-04980541E881}"/>
              </a:ext>
            </a:extLst>
          </p:cNvPr>
          <p:cNvSpPr>
            <a:spLocks noGrp="1"/>
          </p:cNvSpPr>
          <p:nvPr>
            <p:ph type="title"/>
          </p:nvPr>
        </p:nvSpPr>
        <p:spPr/>
        <p:txBody>
          <a:bodyPr/>
          <a:lstStyle/>
          <a:p>
            <a:r>
              <a:rPr lang="en-US" dirty="0"/>
              <a:t>Scatterplot: Introduction</a:t>
            </a:r>
            <a:br>
              <a:rPr lang="en-US" dirty="0"/>
            </a:br>
            <a:endParaRPr lang="en-US" dirty="0"/>
          </a:p>
        </p:txBody>
      </p:sp>
      <p:sp>
        <p:nvSpPr>
          <p:cNvPr id="3" name="Content Placeholder 2">
            <a:extLst>
              <a:ext uri="{FF2B5EF4-FFF2-40B4-BE49-F238E27FC236}">
                <a16:creationId xmlns:a16="http://schemas.microsoft.com/office/drawing/2014/main" id="{AF250F5A-6BB4-4197-8428-F3F35CF624DA}"/>
              </a:ext>
            </a:extLst>
          </p:cNvPr>
          <p:cNvSpPr>
            <a:spLocks noGrp="1"/>
          </p:cNvSpPr>
          <p:nvPr>
            <p:ph idx="1"/>
          </p:nvPr>
        </p:nvSpPr>
        <p:spPr/>
        <p:txBody>
          <a:bodyPr>
            <a:normAutofit/>
          </a:bodyPr>
          <a:lstStyle/>
          <a:p>
            <a:pPr marL="0" indent="0">
              <a:buNone/>
            </a:pPr>
            <a:r>
              <a:rPr lang="en-US" sz="2400" b="1" dirty="0">
                <a:solidFill>
                  <a:srgbClr val="00B0F0"/>
                </a:solidFill>
              </a:rPr>
              <a:t>Scatterplot</a:t>
            </a:r>
            <a:r>
              <a:rPr lang="en-US" sz="2400" dirty="0"/>
              <a:t> is the appropriate graphical display for examining the relationship between two quantitative variables.</a:t>
            </a:r>
          </a:p>
          <a:p>
            <a:pPr marL="0" indent="0">
              <a:buNone/>
            </a:pPr>
            <a:endParaRPr lang="en-US" sz="2400" dirty="0"/>
          </a:p>
          <a:p>
            <a:pPr marL="0" indent="0">
              <a:buNone/>
            </a:pPr>
            <a:r>
              <a:rPr lang="en-US" sz="2400" dirty="0"/>
              <a:t>To create a scatterplot, each pair of values is plotted, so that the value of the </a:t>
            </a:r>
            <a:r>
              <a:rPr lang="en-US" sz="2400" dirty="0">
                <a:solidFill>
                  <a:schemeClr val="accent6">
                    <a:lumMod val="75000"/>
                  </a:schemeClr>
                </a:solidFill>
              </a:rPr>
              <a:t>explanatory</a:t>
            </a:r>
            <a:r>
              <a:rPr lang="en-US" sz="2400" dirty="0"/>
              <a:t> variable (</a:t>
            </a:r>
            <a:r>
              <a:rPr lang="en-US" sz="2400" dirty="0">
                <a:solidFill>
                  <a:schemeClr val="accent6">
                    <a:lumMod val="75000"/>
                  </a:schemeClr>
                </a:solidFill>
              </a:rPr>
              <a:t>X</a:t>
            </a:r>
            <a:r>
              <a:rPr lang="en-US" sz="2400" dirty="0"/>
              <a:t>) is plotted on the horizontal axis, and the value of the </a:t>
            </a:r>
            <a:r>
              <a:rPr lang="en-US" sz="2400" dirty="0">
                <a:solidFill>
                  <a:schemeClr val="accent6">
                    <a:lumMod val="75000"/>
                  </a:schemeClr>
                </a:solidFill>
              </a:rPr>
              <a:t>response</a:t>
            </a:r>
            <a:r>
              <a:rPr lang="en-US" sz="2400" dirty="0"/>
              <a:t> variable (</a:t>
            </a:r>
            <a:r>
              <a:rPr lang="en-US" sz="2400" dirty="0">
                <a:solidFill>
                  <a:schemeClr val="accent6">
                    <a:lumMod val="75000"/>
                  </a:schemeClr>
                </a:solidFill>
              </a:rPr>
              <a:t>Y</a:t>
            </a:r>
            <a:r>
              <a:rPr lang="en-US" sz="2400" dirty="0"/>
              <a:t>) is plotted on the vertical axis.</a:t>
            </a:r>
          </a:p>
          <a:p>
            <a:pPr marL="0" indent="0">
              <a:buNone/>
            </a:pPr>
            <a:endParaRPr lang="en-US" sz="2400" dirty="0"/>
          </a:p>
        </p:txBody>
      </p:sp>
    </p:spTree>
    <p:extLst>
      <p:ext uri="{BB962C8B-B14F-4D97-AF65-F5344CB8AC3E}">
        <p14:creationId xmlns:p14="http://schemas.microsoft.com/office/powerpoint/2010/main" val="270601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E21896-AC64-4B4B-9E27-3CB152C38464}"/>
              </a:ext>
            </a:extLst>
          </p:cNvPr>
          <p:cNvPicPr>
            <a:picLocks noChangeAspect="1"/>
          </p:cNvPicPr>
          <p:nvPr/>
        </p:nvPicPr>
        <p:blipFill>
          <a:blip r:embed="rId2"/>
          <a:stretch>
            <a:fillRect/>
          </a:stretch>
        </p:blipFill>
        <p:spPr>
          <a:xfrm>
            <a:off x="2979175" y="117753"/>
            <a:ext cx="5293288" cy="6625297"/>
          </a:xfrm>
          <a:prstGeom prst="rect">
            <a:avLst/>
          </a:prstGeom>
        </p:spPr>
      </p:pic>
    </p:spTree>
    <p:extLst>
      <p:ext uri="{BB962C8B-B14F-4D97-AF65-F5344CB8AC3E}">
        <p14:creationId xmlns:p14="http://schemas.microsoft.com/office/powerpoint/2010/main" val="1198923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46DF-D41F-4034-84B9-04980541E881}"/>
              </a:ext>
            </a:extLst>
          </p:cNvPr>
          <p:cNvSpPr>
            <a:spLocks noGrp="1"/>
          </p:cNvSpPr>
          <p:nvPr>
            <p:ph type="title"/>
          </p:nvPr>
        </p:nvSpPr>
        <p:spPr/>
        <p:txBody>
          <a:bodyPr/>
          <a:lstStyle/>
          <a:p>
            <a:r>
              <a:rPr lang="en-US" dirty="0"/>
              <a:t>Completed</a:t>
            </a:r>
            <a:br>
              <a:rPr lang="en-US" dirty="0"/>
            </a:br>
            <a:r>
              <a:rPr lang="en-US" dirty="0"/>
              <a:t>Example Scatterplot</a:t>
            </a:r>
          </a:p>
        </p:txBody>
      </p:sp>
      <p:pic>
        <p:nvPicPr>
          <p:cNvPr id="5" name="Content Placeholder 4">
            <a:extLst>
              <a:ext uri="{FF2B5EF4-FFF2-40B4-BE49-F238E27FC236}">
                <a16:creationId xmlns:a16="http://schemas.microsoft.com/office/drawing/2014/main" id="{E90A96A8-6CFA-4F25-BD35-648B21AF7EB1}"/>
              </a:ext>
            </a:extLst>
          </p:cNvPr>
          <p:cNvPicPr>
            <a:picLocks noGrp="1" noChangeAspect="1"/>
          </p:cNvPicPr>
          <p:nvPr>
            <p:ph idx="1"/>
          </p:nvPr>
        </p:nvPicPr>
        <p:blipFill>
          <a:blip r:embed="rId2"/>
          <a:stretch>
            <a:fillRect/>
          </a:stretch>
        </p:blipFill>
        <p:spPr>
          <a:xfrm>
            <a:off x="4200925" y="804094"/>
            <a:ext cx="6964343" cy="5240667"/>
          </a:xfrm>
        </p:spPr>
      </p:pic>
    </p:spTree>
    <p:extLst>
      <p:ext uri="{BB962C8B-B14F-4D97-AF65-F5344CB8AC3E}">
        <p14:creationId xmlns:p14="http://schemas.microsoft.com/office/powerpoint/2010/main" val="2717230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8534E82D-012A-403D-B5ED-92D5710A1690}"/>
              </a:ext>
            </a:extLst>
          </p:cNvPr>
          <p:cNvPicPr>
            <a:picLocks noGrp="1" noChangeAspect="1"/>
          </p:cNvPicPr>
          <p:nvPr>
            <p:ph idx="1"/>
          </p:nvPr>
        </p:nvPicPr>
        <p:blipFill>
          <a:blip r:embed="rId2"/>
          <a:stretch>
            <a:fillRect/>
          </a:stretch>
        </p:blipFill>
        <p:spPr>
          <a:xfrm>
            <a:off x="2523950" y="165961"/>
            <a:ext cx="6681991" cy="3701535"/>
          </a:xfrm>
          <a:prstGeom prst="rect">
            <a:avLst/>
          </a:prstGeom>
        </p:spPr>
      </p:pic>
      <p:sp>
        <p:nvSpPr>
          <p:cNvPr id="2" name="Title 1">
            <a:extLst>
              <a:ext uri="{FF2B5EF4-FFF2-40B4-BE49-F238E27FC236}">
                <a16:creationId xmlns:a16="http://schemas.microsoft.com/office/drawing/2014/main" id="{239A6121-80B8-4550-B103-CFA219D2256A}"/>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3200" b="1" spc="-100" dirty="0"/>
              <a:t>			Interpreting the Scatterplot</a:t>
            </a:r>
            <a:br>
              <a:rPr lang="en-US" sz="3200" b="1" spc="-100" dirty="0"/>
            </a:br>
            <a:endParaRPr lang="en-US" sz="3200" spc="-100" dirty="0"/>
          </a:p>
        </p:txBody>
      </p:sp>
    </p:spTree>
    <p:extLst>
      <p:ext uri="{BB962C8B-B14F-4D97-AF65-F5344CB8AC3E}">
        <p14:creationId xmlns:p14="http://schemas.microsoft.com/office/powerpoint/2010/main" val="182906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3D6A-6F9D-4AD7-AF22-136BE2451179}"/>
              </a:ext>
            </a:extLst>
          </p:cNvPr>
          <p:cNvSpPr>
            <a:spLocks noGrp="1"/>
          </p:cNvSpPr>
          <p:nvPr>
            <p:ph type="title"/>
          </p:nvPr>
        </p:nvSpPr>
        <p:spPr/>
        <p:txBody>
          <a:bodyPr>
            <a:normAutofit/>
          </a:bodyPr>
          <a:lstStyle/>
          <a:p>
            <a:r>
              <a:rPr lang="en-US" sz="2800" dirty="0"/>
              <a:t>The </a:t>
            </a:r>
            <a:r>
              <a:rPr lang="en-US" sz="2800" b="1" dirty="0"/>
              <a:t>direction</a:t>
            </a:r>
            <a:r>
              <a:rPr lang="en-US" sz="2800" dirty="0"/>
              <a:t> of the relationship can be positive, negative, or neither</a:t>
            </a:r>
          </a:p>
        </p:txBody>
      </p:sp>
      <p:pic>
        <p:nvPicPr>
          <p:cNvPr id="5" name="Content Placeholder 4">
            <a:extLst>
              <a:ext uri="{FF2B5EF4-FFF2-40B4-BE49-F238E27FC236}">
                <a16:creationId xmlns:a16="http://schemas.microsoft.com/office/drawing/2014/main" id="{8BD5F718-3EA3-4CA2-A2A2-89957AA009FF}"/>
              </a:ext>
            </a:extLst>
          </p:cNvPr>
          <p:cNvPicPr>
            <a:picLocks noGrp="1" noChangeAspect="1"/>
          </p:cNvPicPr>
          <p:nvPr>
            <p:ph idx="1"/>
          </p:nvPr>
        </p:nvPicPr>
        <p:blipFill>
          <a:blip r:embed="rId2"/>
          <a:stretch>
            <a:fillRect/>
          </a:stretch>
        </p:blipFill>
        <p:spPr>
          <a:xfrm>
            <a:off x="3972992" y="667193"/>
            <a:ext cx="2995844" cy="2879572"/>
          </a:xfrm>
        </p:spPr>
      </p:pic>
      <p:pic>
        <p:nvPicPr>
          <p:cNvPr id="7" name="Picture 6">
            <a:extLst>
              <a:ext uri="{FF2B5EF4-FFF2-40B4-BE49-F238E27FC236}">
                <a16:creationId xmlns:a16="http://schemas.microsoft.com/office/drawing/2014/main" id="{A63F9512-676B-4BF8-945D-DBCF839DCA50}"/>
              </a:ext>
            </a:extLst>
          </p:cNvPr>
          <p:cNvPicPr>
            <a:picLocks noChangeAspect="1"/>
          </p:cNvPicPr>
          <p:nvPr/>
        </p:nvPicPr>
        <p:blipFill>
          <a:blip r:embed="rId3"/>
          <a:stretch>
            <a:fillRect/>
          </a:stretch>
        </p:blipFill>
        <p:spPr>
          <a:xfrm>
            <a:off x="7408422" y="667193"/>
            <a:ext cx="2899360" cy="2879572"/>
          </a:xfrm>
          <a:prstGeom prst="rect">
            <a:avLst/>
          </a:prstGeom>
        </p:spPr>
      </p:pic>
      <p:pic>
        <p:nvPicPr>
          <p:cNvPr id="9" name="Picture 8">
            <a:extLst>
              <a:ext uri="{FF2B5EF4-FFF2-40B4-BE49-F238E27FC236}">
                <a16:creationId xmlns:a16="http://schemas.microsoft.com/office/drawing/2014/main" id="{D497F327-FC49-4946-A8D2-EB674E2EC3DE}"/>
              </a:ext>
            </a:extLst>
          </p:cNvPr>
          <p:cNvPicPr>
            <a:picLocks noChangeAspect="1"/>
          </p:cNvPicPr>
          <p:nvPr/>
        </p:nvPicPr>
        <p:blipFill>
          <a:blip r:embed="rId4"/>
          <a:stretch>
            <a:fillRect/>
          </a:stretch>
        </p:blipFill>
        <p:spPr>
          <a:xfrm>
            <a:off x="5845975" y="3741444"/>
            <a:ext cx="2826971" cy="2895506"/>
          </a:xfrm>
          <a:prstGeom prst="rect">
            <a:avLst/>
          </a:prstGeom>
        </p:spPr>
      </p:pic>
    </p:spTree>
    <p:extLst>
      <p:ext uri="{BB962C8B-B14F-4D97-AF65-F5344CB8AC3E}">
        <p14:creationId xmlns:p14="http://schemas.microsoft.com/office/powerpoint/2010/main" val="142456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7968-79B1-4069-9503-7A625C76856C}"/>
              </a:ext>
            </a:extLst>
          </p:cNvPr>
          <p:cNvSpPr>
            <a:spLocks noGrp="1"/>
          </p:cNvSpPr>
          <p:nvPr>
            <p:ph type="title"/>
          </p:nvPr>
        </p:nvSpPr>
        <p:spPr/>
        <p:txBody>
          <a:bodyPr>
            <a:normAutofit/>
          </a:bodyPr>
          <a:lstStyle/>
          <a:p>
            <a:r>
              <a:rPr lang="en-US" sz="2800" dirty="0"/>
              <a:t>The </a:t>
            </a:r>
            <a:r>
              <a:rPr lang="en-US" sz="2800" b="1" dirty="0"/>
              <a:t>form</a:t>
            </a:r>
            <a:r>
              <a:rPr lang="en-US" sz="2800" dirty="0"/>
              <a:t> of the relationship is its general shape.</a:t>
            </a:r>
          </a:p>
        </p:txBody>
      </p:sp>
      <p:sp>
        <p:nvSpPr>
          <p:cNvPr id="10" name="Content Placeholder 9">
            <a:extLst>
              <a:ext uri="{FF2B5EF4-FFF2-40B4-BE49-F238E27FC236}">
                <a16:creationId xmlns:a16="http://schemas.microsoft.com/office/drawing/2014/main" id="{7E9DE713-AA44-499C-ACFF-567CA457745D}"/>
              </a:ext>
            </a:extLst>
          </p:cNvPr>
          <p:cNvSpPr>
            <a:spLocks noGrp="1"/>
          </p:cNvSpPr>
          <p:nvPr>
            <p:ph idx="1"/>
          </p:nvPr>
        </p:nvSpPr>
        <p:spPr>
          <a:xfrm>
            <a:off x="3869268" y="864108"/>
            <a:ext cx="7315200" cy="5190328"/>
          </a:xfrm>
        </p:spPr>
        <p:txBody>
          <a:bodyPr/>
          <a:lstStyle/>
          <a:p>
            <a:pPr marL="0" indent="0">
              <a:buNone/>
            </a:pPr>
            <a:endParaRPr lang="en-US" dirty="0"/>
          </a:p>
        </p:txBody>
      </p:sp>
      <p:pic>
        <p:nvPicPr>
          <p:cNvPr id="11" name="Content Placeholder 4">
            <a:extLst>
              <a:ext uri="{FF2B5EF4-FFF2-40B4-BE49-F238E27FC236}">
                <a16:creationId xmlns:a16="http://schemas.microsoft.com/office/drawing/2014/main" id="{03731E9A-71F7-4B43-8542-A94D7C69E406}"/>
              </a:ext>
            </a:extLst>
          </p:cNvPr>
          <p:cNvPicPr>
            <a:picLocks noChangeAspect="1"/>
          </p:cNvPicPr>
          <p:nvPr/>
        </p:nvPicPr>
        <p:blipFill>
          <a:blip r:embed="rId2"/>
          <a:stretch>
            <a:fillRect/>
          </a:stretch>
        </p:blipFill>
        <p:spPr>
          <a:xfrm>
            <a:off x="3764884" y="886604"/>
            <a:ext cx="2466975" cy="2190750"/>
          </a:xfrm>
          <a:prstGeom prst="rect">
            <a:avLst/>
          </a:prstGeom>
        </p:spPr>
      </p:pic>
      <p:pic>
        <p:nvPicPr>
          <p:cNvPr id="12" name="Picture 11">
            <a:extLst>
              <a:ext uri="{FF2B5EF4-FFF2-40B4-BE49-F238E27FC236}">
                <a16:creationId xmlns:a16="http://schemas.microsoft.com/office/drawing/2014/main" id="{902A17CF-7083-48EB-B256-824189B50796}"/>
              </a:ext>
            </a:extLst>
          </p:cNvPr>
          <p:cNvPicPr>
            <a:picLocks noChangeAspect="1"/>
          </p:cNvPicPr>
          <p:nvPr/>
        </p:nvPicPr>
        <p:blipFill>
          <a:blip r:embed="rId3"/>
          <a:stretch>
            <a:fillRect/>
          </a:stretch>
        </p:blipFill>
        <p:spPr>
          <a:xfrm>
            <a:off x="8176544" y="834216"/>
            <a:ext cx="2581275" cy="2295525"/>
          </a:xfrm>
          <a:prstGeom prst="rect">
            <a:avLst/>
          </a:prstGeom>
        </p:spPr>
      </p:pic>
      <p:pic>
        <p:nvPicPr>
          <p:cNvPr id="13" name="Picture 12">
            <a:extLst>
              <a:ext uri="{FF2B5EF4-FFF2-40B4-BE49-F238E27FC236}">
                <a16:creationId xmlns:a16="http://schemas.microsoft.com/office/drawing/2014/main" id="{80C4343E-9D28-47B3-BFA2-3B51C5A419CD}"/>
              </a:ext>
            </a:extLst>
          </p:cNvPr>
          <p:cNvPicPr>
            <a:picLocks noChangeAspect="1"/>
          </p:cNvPicPr>
          <p:nvPr/>
        </p:nvPicPr>
        <p:blipFill>
          <a:blip r:embed="rId4"/>
          <a:stretch>
            <a:fillRect/>
          </a:stretch>
        </p:blipFill>
        <p:spPr>
          <a:xfrm>
            <a:off x="5960072" y="3591420"/>
            <a:ext cx="2543175" cy="2133600"/>
          </a:xfrm>
          <a:prstGeom prst="rect">
            <a:avLst/>
          </a:prstGeom>
        </p:spPr>
      </p:pic>
      <p:sp>
        <p:nvSpPr>
          <p:cNvPr id="14" name="Rectangle 13">
            <a:extLst>
              <a:ext uri="{FF2B5EF4-FFF2-40B4-BE49-F238E27FC236}">
                <a16:creationId xmlns:a16="http://schemas.microsoft.com/office/drawing/2014/main" id="{F912995B-C89D-446A-BE38-089F79AE5692}"/>
              </a:ext>
            </a:extLst>
          </p:cNvPr>
          <p:cNvSpPr/>
          <p:nvPr/>
        </p:nvSpPr>
        <p:spPr>
          <a:xfrm>
            <a:off x="6392445" y="5571464"/>
            <a:ext cx="1678427" cy="43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Clusters </a:t>
            </a:r>
          </a:p>
        </p:txBody>
      </p:sp>
      <p:sp>
        <p:nvSpPr>
          <p:cNvPr id="15" name="Rectangle 14">
            <a:extLst>
              <a:ext uri="{FF2B5EF4-FFF2-40B4-BE49-F238E27FC236}">
                <a16:creationId xmlns:a16="http://schemas.microsoft.com/office/drawing/2014/main" id="{330E0F00-4806-4CA8-87FC-0C9580874D52}"/>
              </a:ext>
            </a:extLst>
          </p:cNvPr>
          <p:cNvSpPr/>
          <p:nvPr/>
        </p:nvSpPr>
        <p:spPr>
          <a:xfrm>
            <a:off x="4156274" y="3159633"/>
            <a:ext cx="1684194" cy="387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Linear</a:t>
            </a:r>
          </a:p>
        </p:txBody>
      </p:sp>
      <p:sp>
        <p:nvSpPr>
          <p:cNvPr id="16" name="Rectangle 15">
            <a:extLst>
              <a:ext uri="{FF2B5EF4-FFF2-40B4-BE49-F238E27FC236}">
                <a16:creationId xmlns:a16="http://schemas.microsoft.com/office/drawing/2014/main" id="{77FED04E-CB78-49E6-9CAC-7AD724C22F3B}"/>
              </a:ext>
            </a:extLst>
          </p:cNvPr>
          <p:cNvSpPr/>
          <p:nvPr/>
        </p:nvSpPr>
        <p:spPr>
          <a:xfrm>
            <a:off x="8472829" y="3159633"/>
            <a:ext cx="1988704" cy="387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Curvilinear </a:t>
            </a:r>
          </a:p>
        </p:txBody>
      </p:sp>
    </p:spTree>
    <p:extLst>
      <p:ext uri="{BB962C8B-B14F-4D97-AF65-F5344CB8AC3E}">
        <p14:creationId xmlns:p14="http://schemas.microsoft.com/office/powerpoint/2010/main" val="220022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BC1B7FA8-9382-4AF9-B1A3-F2F40980CF9D}"/>
              </a:ext>
            </a:extLst>
          </p:cNvPr>
          <p:cNvPicPr>
            <a:picLocks noChangeAspect="1"/>
          </p:cNvPicPr>
          <p:nvPr/>
        </p:nvPicPr>
        <p:blipFill>
          <a:blip r:embed="rId2"/>
          <a:stretch>
            <a:fillRect/>
          </a:stretch>
        </p:blipFill>
        <p:spPr>
          <a:xfrm>
            <a:off x="1673418" y="484632"/>
            <a:ext cx="3570540" cy="3556755"/>
          </a:xfrm>
          <a:prstGeom prst="rect">
            <a:avLst/>
          </a:prstGeom>
        </p:spPr>
      </p:pic>
      <p:pic>
        <p:nvPicPr>
          <p:cNvPr id="5" name="Content Placeholder 4">
            <a:extLst>
              <a:ext uri="{FF2B5EF4-FFF2-40B4-BE49-F238E27FC236}">
                <a16:creationId xmlns:a16="http://schemas.microsoft.com/office/drawing/2014/main" id="{69176EC2-200B-406F-BFF1-224355FF5F0E}"/>
              </a:ext>
            </a:extLst>
          </p:cNvPr>
          <p:cNvPicPr>
            <a:picLocks noGrp="1" noChangeAspect="1"/>
          </p:cNvPicPr>
          <p:nvPr>
            <p:ph idx="1"/>
          </p:nvPr>
        </p:nvPicPr>
        <p:blipFill>
          <a:blip r:embed="rId3"/>
          <a:stretch>
            <a:fillRect/>
          </a:stretch>
        </p:blipFill>
        <p:spPr>
          <a:xfrm>
            <a:off x="7083410" y="484632"/>
            <a:ext cx="3299803" cy="3556755"/>
          </a:xfrm>
          <a:prstGeom prst="rect">
            <a:avLst/>
          </a:prstGeom>
        </p:spPr>
      </p:pic>
      <p:sp>
        <p:nvSpPr>
          <p:cNvPr id="2" name="Title 1">
            <a:extLst>
              <a:ext uri="{FF2B5EF4-FFF2-40B4-BE49-F238E27FC236}">
                <a16:creationId xmlns:a16="http://schemas.microsoft.com/office/drawing/2014/main" id="{361B202A-40DF-42D2-BAF6-04AC20DCC4C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3200" spc="-100"/>
              <a:t>The </a:t>
            </a:r>
            <a:r>
              <a:rPr lang="en-US" sz="3200" b="1" spc="-100"/>
              <a:t>strength</a:t>
            </a:r>
            <a:r>
              <a:rPr lang="en-US" sz="3200" spc="-100"/>
              <a:t> of the relationship is determined by how closely the data follow the form of the relationship.</a:t>
            </a:r>
          </a:p>
        </p:txBody>
      </p:sp>
    </p:spTree>
    <p:extLst>
      <p:ext uri="{BB962C8B-B14F-4D97-AF65-F5344CB8AC3E}">
        <p14:creationId xmlns:p14="http://schemas.microsoft.com/office/powerpoint/2010/main" val="11645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500379E8-4F50-4C31-8239-35FD4770E3D8}"/>
              </a:ext>
            </a:extLst>
          </p:cNvPr>
          <p:cNvPicPr>
            <a:picLocks noGrp="1" noChangeAspect="1"/>
          </p:cNvPicPr>
          <p:nvPr>
            <p:ph idx="1"/>
          </p:nvPr>
        </p:nvPicPr>
        <p:blipFill>
          <a:blip r:embed="rId2"/>
          <a:stretch>
            <a:fillRect/>
          </a:stretch>
        </p:blipFill>
        <p:spPr>
          <a:xfrm>
            <a:off x="5120640" y="878016"/>
            <a:ext cx="6367271" cy="5093816"/>
          </a:xfrm>
          <a:prstGeom prst="rect">
            <a:avLst/>
          </a:prstGeom>
        </p:spPr>
      </p:pic>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EFB0C3D-0665-434C-8D42-25DB273ECCA7}"/>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3200" spc="-100" dirty="0"/>
              <a:t>Data points that </a:t>
            </a:r>
            <a:r>
              <a:rPr lang="en-US" sz="3200" b="1" spc="-100" dirty="0"/>
              <a:t>deviate from the pattern</a:t>
            </a:r>
            <a:r>
              <a:rPr lang="en-US" sz="3200" spc="-100" dirty="0"/>
              <a:t> of the relationship are called </a:t>
            </a:r>
            <a:r>
              <a:rPr lang="en-US" sz="3200" b="1" spc="-100" dirty="0"/>
              <a:t>outliers</a:t>
            </a:r>
            <a:r>
              <a:rPr lang="en-US" sz="3200" spc="-100" dirty="0"/>
              <a:t>.</a:t>
            </a:r>
          </a:p>
        </p:txBody>
      </p:sp>
    </p:spTree>
    <p:extLst>
      <p:ext uri="{BB962C8B-B14F-4D97-AF65-F5344CB8AC3E}">
        <p14:creationId xmlns:p14="http://schemas.microsoft.com/office/powerpoint/2010/main" val="546468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6D5FB-D330-475E-8B66-CE0F197919A4}"/>
              </a:ext>
            </a:extLst>
          </p:cNvPr>
          <p:cNvSpPr>
            <a:spLocks noGrp="1"/>
          </p:cNvSpPr>
          <p:nvPr>
            <p:ph type="title"/>
          </p:nvPr>
        </p:nvSpPr>
        <p:spPr>
          <a:xfrm>
            <a:off x="252919" y="1123837"/>
            <a:ext cx="2947482" cy="4601183"/>
          </a:xfrm>
        </p:spPr>
        <p:txBody>
          <a:bodyPr>
            <a:normAutofit/>
          </a:bodyPr>
          <a:lstStyle/>
          <a:p>
            <a:r>
              <a:rPr lang="en-US" sz="3200"/>
              <a:t>Interpretation of Example Scatterplot</a:t>
            </a:r>
            <a:endParaRPr lang="en-US" sz="3200" dirty="0"/>
          </a:p>
        </p:txBody>
      </p:sp>
      <p:sp>
        <p:nvSpPr>
          <p:cNvPr id="3" name="Content Placeholder 2">
            <a:extLst>
              <a:ext uri="{FF2B5EF4-FFF2-40B4-BE49-F238E27FC236}">
                <a16:creationId xmlns:a16="http://schemas.microsoft.com/office/drawing/2014/main" id="{0A7F5DA0-A81F-4435-87CE-FD871DBA692B}"/>
              </a:ext>
            </a:extLst>
          </p:cNvPr>
          <p:cNvSpPr>
            <a:spLocks noGrp="1"/>
          </p:cNvSpPr>
          <p:nvPr>
            <p:ph idx="1"/>
          </p:nvPr>
        </p:nvSpPr>
        <p:spPr>
          <a:xfrm>
            <a:off x="3869268" y="864108"/>
            <a:ext cx="7315200" cy="5120640"/>
          </a:xfrm>
        </p:spPr>
        <p:txBody>
          <a:bodyPr>
            <a:no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lvl="2">
              <a:buFont typeface="Wingdings" panose="05000000000000000000" pitchFamily="2" charset="2"/>
              <a:buChar char="§"/>
            </a:pPr>
            <a:endParaRPr lang="en-US" sz="2000" dirty="0"/>
          </a:p>
          <a:p>
            <a:pPr lvl="2">
              <a:buFont typeface="Wingdings" panose="05000000000000000000" pitchFamily="2" charset="2"/>
              <a:buChar char="§"/>
            </a:pPr>
            <a:endParaRPr lang="en-US" sz="2000" dirty="0"/>
          </a:p>
          <a:p>
            <a:pPr lvl="2">
              <a:buFont typeface="Wingdings" panose="05000000000000000000" pitchFamily="2" charset="2"/>
              <a:buChar char="§"/>
            </a:pPr>
            <a:endParaRPr lang="en-US" sz="2000" dirty="0"/>
          </a:p>
          <a:p>
            <a:pPr lvl="2">
              <a:buFont typeface="Wingdings" panose="05000000000000000000" pitchFamily="2" charset="2"/>
              <a:buChar char="§"/>
            </a:pPr>
            <a:r>
              <a:rPr lang="en-US" sz="2000" dirty="0"/>
              <a:t>The direction of the </a:t>
            </a:r>
            <a:r>
              <a:rPr lang="en-US" sz="2000" b="1" dirty="0">
                <a:solidFill>
                  <a:schemeClr val="accent6">
                    <a:lumMod val="75000"/>
                  </a:schemeClr>
                </a:solidFill>
              </a:rPr>
              <a:t>relationship</a:t>
            </a:r>
            <a:r>
              <a:rPr lang="en-US" sz="2000" dirty="0"/>
              <a:t> is </a:t>
            </a:r>
            <a:r>
              <a:rPr lang="en-US" sz="2000" b="1" dirty="0"/>
              <a:t>negative.</a:t>
            </a:r>
          </a:p>
          <a:p>
            <a:pPr lvl="2">
              <a:buFont typeface="Wingdings" panose="05000000000000000000" pitchFamily="2" charset="2"/>
              <a:buChar char="§"/>
            </a:pPr>
            <a:r>
              <a:rPr lang="en-US" sz="2000" dirty="0"/>
              <a:t>The </a:t>
            </a:r>
            <a:r>
              <a:rPr lang="en-US" sz="2000" b="1" dirty="0">
                <a:solidFill>
                  <a:schemeClr val="accent6">
                    <a:lumMod val="75000"/>
                  </a:schemeClr>
                </a:solidFill>
              </a:rPr>
              <a:t>form</a:t>
            </a:r>
            <a:r>
              <a:rPr lang="en-US" sz="2000" dirty="0"/>
              <a:t> of the relationship seems to be </a:t>
            </a:r>
            <a:r>
              <a:rPr lang="en-US" sz="2000" b="1" dirty="0"/>
              <a:t>linear</a:t>
            </a:r>
            <a:r>
              <a:rPr lang="en-US" sz="2000" dirty="0"/>
              <a:t>.</a:t>
            </a:r>
          </a:p>
          <a:p>
            <a:pPr lvl="2">
              <a:buFont typeface="Wingdings" panose="05000000000000000000" pitchFamily="2" charset="2"/>
              <a:buChar char="§"/>
            </a:pPr>
            <a:r>
              <a:rPr lang="en-US" sz="2000" dirty="0"/>
              <a:t>The relationship appears to be </a:t>
            </a:r>
            <a:r>
              <a:rPr lang="en-US" sz="2000" b="1" dirty="0">
                <a:solidFill>
                  <a:schemeClr val="accent6">
                    <a:lumMod val="75000"/>
                  </a:schemeClr>
                </a:solidFill>
              </a:rPr>
              <a:t>moderately strong</a:t>
            </a:r>
            <a:r>
              <a:rPr lang="en-US" sz="2000" b="1" dirty="0"/>
              <a:t>.</a:t>
            </a:r>
          </a:p>
          <a:p>
            <a:pPr lvl="2">
              <a:buFont typeface="Wingdings" panose="05000000000000000000" pitchFamily="2" charset="2"/>
              <a:buChar char="§"/>
            </a:pPr>
            <a:r>
              <a:rPr lang="en-US" sz="2000" dirty="0"/>
              <a:t>All the data points seem to "obey" the pattern—there </a:t>
            </a:r>
            <a:r>
              <a:rPr lang="en-US" sz="2000" b="1" dirty="0"/>
              <a:t>do not appear to be any </a:t>
            </a:r>
            <a:r>
              <a:rPr lang="en-US" sz="2000" b="1" dirty="0">
                <a:solidFill>
                  <a:schemeClr val="accent6">
                    <a:lumMod val="75000"/>
                  </a:schemeClr>
                </a:solidFill>
              </a:rPr>
              <a:t>outliers</a:t>
            </a:r>
            <a:r>
              <a:rPr lang="en-US" sz="2000" b="1" dirty="0"/>
              <a:t>.</a:t>
            </a:r>
            <a:endParaRPr lang="en-US" sz="2000"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marL="0" indent="0">
              <a:buNone/>
            </a:pPr>
            <a:endParaRPr lang="en-US" dirty="0"/>
          </a:p>
        </p:txBody>
      </p:sp>
      <p:pic>
        <p:nvPicPr>
          <p:cNvPr id="7" name="Picture 6">
            <a:extLst>
              <a:ext uri="{FF2B5EF4-FFF2-40B4-BE49-F238E27FC236}">
                <a16:creationId xmlns:a16="http://schemas.microsoft.com/office/drawing/2014/main" id="{662BB658-87FD-41D8-9F31-D4849A511F70}"/>
              </a:ext>
            </a:extLst>
          </p:cNvPr>
          <p:cNvPicPr>
            <a:picLocks noChangeAspect="1"/>
          </p:cNvPicPr>
          <p:nvPr/>
        </p:nvPicPr>
        <p:blipFill>
          <a:blip r:embed="rId2"/>
          <a:stretch>
            <a:fillRect/>
          </a:stretch>
        </p:blipFill>
        <p:spPr>
          <a:xfrm>
            <a:off x="5042124" y="718966"/>
            <a:ext cx="5248504" cy="3384656"/>
          </a:xfrm>
          <a:prstGeom prst="rect">
            <a:avLst/>
          </a:prstGeom>
        </p:spPr>
      </p:pic>
    </p:spTree>
    <p:extLst>
      <p:ext uri="{BB962C8B-B14F-4D97-AF65-F5344CB8AC3E}">
        <p14:creationId xmlns:p14="http://schemas.microsoft.com/office/powerpoint/2010/main" val="3898318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0149-3E4B-4184-B0DE-7E8FFB0DF930}"/>
              </a:ext>
            </a:extLst>
          </p:cNvPr>
          <p:cNvSpPr>
            <a:spLocks noGrp="1"/>
          </p:cNvSpPr>
          <p:nvPr>
            <p:ph type="title"/>
          </p:nvPr>
        </p:nvSpPr>
        <p:spPr/>
        <p:txBody>
          <a:bodyPr>
            <a:normAutofit/>
          </a:bodyPr>
          <a:lstStyle/>
          <a:p>
            <a:r>
              <a:rPr lang="en-US" dirty="0"/>
              <a:t>Labeled Scatterplot</a:t>
            </a:r>
            <a:br>
              <a:rPr lang="en-US" dirty="0"/>
            </a:br>
            <a:endParaRPr lang="en-US" dirty="0"/>
          </a:p>
        </p:txBody>
      </p:sp>
      <p:pic>
        <p:nvPicPr>
          <p:cNvPr id="4" name="Creating+a+Labeled+Scatterplot">
            <a:hlinkClick r:id="" action="ppaction://media"/>
            <a:extLst>
              <a:ext uri="{FF2B5EF4-FFF2-40B4-BE49-F238E27FC236}">
                <a16:creationId xmlns:a16="http://schemas.microsoft.com/office/drawing/2014/main" id="{3042A9BD-B999-473B-9F4A-18C935D8336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8738" y="985838"/>
            <a:ext cx="7315200" cy="4876800"/>
          </a:xfrm>
        </p:spPr>
      </p:pic>
    </p:spTree>
    <p:extLst>
      <p:ext uri="{BB962C8B-B14F-4D97-AF65-F5344CB8AC3E}">
        <p14:creationId xmlns:p14="http://schemas.microsoft.com/office/powerpoint/2010/main" val="3804206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ED77-CDDC-4BCF-9326-87EA72551F94}"/>
              </a:ext>
            </a:extLst>
          </p:cNvPr>
          <p:cNvSpPr>
            <a:spLocks noGrp="1"/>
          </p:cNvSpPr>
          <p:nvPr>
            <p:ph type="title"/>
          </p:nvPr>
        </p:nvSpPr>
        <p:spPr>
          <a:xfrm>
            <a:off x="252919" y="1123837"/>
            <a:ext cx="2947482" cy="4601183"/>
          </a:xfrm>
        </p:spPr>
        <p:txBody>
          <a:bodyPr/>
          <a:lstStyle/>
          <a:p>
            <a:r>
              <a:rPr lang="en-US"/>
              <a:t>Exploring Two Variables: Explanatory and Response</a:t>
            </a:r>
            <a:br>
              <a:rPr lang="en-US"/>
            </a:br>
            <a:endParaRPr lang="en-US" dirty="0"/>
          </a:p>
        </p:txBody>
      </p:sp>
      <p:sp>
        <p:nvSpPr>
          <p:cNvPr id="3" name="Content Placeholder 2">
            <a:extLst>
              <a:ext uri="{FF2B5EF4-FFF2-40B4-BE49-F238E27FC236}">
                <a16:creationId xmlns:a16="http://schemas.microsoft.com/office/drawing/2014/main" id="{9C6EB373-6F85-43CD-B6A6-B729B8A85B03}"/>
              </a:ext>
            </a:extLst>
          </p:cNvPr>
          <p:cNvSpPr>
            <a:spLocks noGrp="1"/>
          </p:cNvSpPr>
          <p:nvPr>
            <p:ph idx="1"/>
          </p:nvPr>
        </p:nvSpPr>
        <p:spPr/>
        <p:txBody>
          <a:bodyPr/>
          <a:lstStyle/>
          <a:p>
            <a:pPr marL="0" indent="0">
              <a:buNone/>
            </a:pPr>
            <a:r>
              <a:rPr lang="en-US" dirty="0"/>
              <a:t>In most studies involving two variables, each of the variables has a </a:t>
            </a:r>
            <a:r>
              <a:rPr lang="en-US" u="sng" dirty="0">
                <a:solidFill>
                  <a:schemeClr val="accent6">
                    <a:lumMod val="75000"/>
                  </a:schemeClr>
                </a:solidFill>
              </a:rPr>
              <a:t>role</a:t>
            </a:r>
            <a:r>
              <a:rPr lang="en-US" dirty="0"/>
              <a:t>. We distinguish between:</a:t>
            </a:r>
          </a:p>
          <a:p>
            <a:pPr>
              <a:buFont typeface="Wingdings" panose="05000000000000000000" pitchFamily="2" charset="2"/>
              <a:buChar char="§"/>
            </a:pPr>
            <a:r>
              <a:rPr lang="en-US" dirty="0"/>
              <a:t>the </a:t>
            </a:r>
            <a:r>
              <a:rPr lang="en-US" b="1" dirty="0">
                <a:solidFill>
                  <a:srgbClr val="00B0F0"/>
                </a:solidFill>
              </a:rPr>
              <a:t>explanatory</a:t>
            </a:r>
            <a:r>
              <a:rPr lang="en-US" dirty="0"/>
              <a:t> variable (also commonly referred to as the </a:t>
            </a:r>
            <a:r>
              <a:rPr lang="en-US" b="1" dirty="0">
                <a:solidFill>
                  <a:srgbClr val="00B0F0"/>
                </a:solidFill>
              </a:rPr>
              <a:t>independent variable</a:t>
            </a:r>
            <a:r>
              <a:rPr lang="en-US" dirty="0"/>
              <a:t>)-—the variable that claims to explain, predict or affect the response</a:t>
            </a:r>
          </a:p>
          <a:p>
            <a:pPr>
              <a:buFont typeface="Wingdings" panose="05000000000000000000" pitchFamily="2" charset="2"/>
              <a:buChar char="§"/>
            </a:pPr>
            <a:r>
              <a:rPr lang="en-US" dirty="0"/>
              <a:t>the </a:t>
            </a:r>
            <a:r>
              <a:rPr lang="en-US" b="1" dirty="0">
                <a:solidFill>
                  <a:srgbClr val="00B0F0"/>
                </a:solidFill>
              </a:rPr>
              <a:t>response</a:t>
            </a:r>
            <a:r>
              <a:rPr lang="en-US" dirty="0"/>
              <a:t> variable (also commonly referred to as the </a:t>
            </a:r>
            <a:r>
              <a:rPr lang="en-US" b="1" dirty="0">
                <a:solidFill>
                  <a:srgbClr val="00B0F0"/>
                </a:solidFill>
              </a:rPr>
              <a:t>dependent variable</a:t>
            </a:r>
            <a:r>
              <a:rPr lang="en-US" dirty="0"/>
              <a:t>)-—the outcome of the study.</a:t>
            </a:r>
          </a:p>
          <a:p>
            <a:endParaRPr lang="en-US" dirty="0"/>
          </a:p>
          <a:p>
            <a:pPr marL="0" indent="0">
              <a:buNone/>
            </a:pPr>
            <a:r>
              <a:rPr lang="en-US" dirty="0"/>
              <a:t>Typically the </a:t>
            </a:r>
            <a:r>
              <a:rPr lang="en-US" b="1" dirty="0"/>
              <a:t>explanatory</a:t>
            </a:r>
            <a:r>
              <a:rPr lang="en-US" dirty="0"/>
              <a:t> (or independent) variable is denoted by</a:t>
            </a:r>
            <a:r>
              <a:rPr lang="en-US" b="1" dirty="0"/>
              <a:t> X,</a:t>
            </a:r>
            <a:r>
              <a:rPr lang="en-US" dirty="0"/>
              <a:t> while the</a:t>
            </a:r>
            <a:r>
              <a:rPr lang="en-US" b="1" dirty="0"/>
              <a:t> response</a:t>
            </a:r>
            <a:r>
              <a:rPr lang="en-US" dirty="0"/>
              <a:t> (or dependent) variable is denoted by </a:t>
            </a:r>
            <a:r>
              <a:rPr lang="en-US" b="1" dirty="0"/>
              <a:t>Y</a:t>
            </a:r>
            <a:r>
              <a:rPr lang="en-US" dirty="0"/>
              <a:t>.</a:t>
            </a:r>
          </a:p>
        </p:txBody>
      </p:sp>
    </p:spTree>
    <p:extLst>
      <p:ext uri="{BB962C8B-B14F-4D97-AF65-F5344CB8AC3E}">
        <p14:creationId xmlns:p14="http://schemas.microsoft.com/office/powerpoint/2010/main" val="1784038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4AF2-71C7-4087-9105-0A9D80B51F0C}"/>
              </a:ext>
            </a:extLst>
          </p:cNvPr>
          <p:cNvSpPr>
            <a:spLocks noGrp="1"/>
          </p:cNvSpPr>
          <p:nvPr>
            <p:ph type="title"/>
          </p:nvPr>
        </p:nvSpPr>
        <p:spPr/>
        <p:txBody>
          <a:bodyPr/>
          <a:lstStyle/>
          <a:p>
            <a:r>
              <a:rPr lang="en-US" dirty="0"/>
              <a:t>Linear Relationships: Introduction</a:t>
            </a:r>
          </a:p>
        </p:txBody>
      </p:sp>
      <p:sp>
        <p:nvSpPr>
          <p:cNvPr id="3" name="Content Placeholder 2">
            <a:extLst>
              <a:ext uri="{FF2B5EF4-FFF2-40B4-BE49-F238E27FC236}">
                <a16:creationId xmlns:a16="http://schemas.microsoft.com/office/drawing/2014/main" id="{3D5C8A9A-0D31-408D-9AB4-679D2432B1CE}"/>
              </a:ext>
            </a:extLst>
          </p:cNvPr>
          <p:cNvSpPr>
            <a:spLocks noGrp="1"/>
          </p:cNvSpPr>
          <p:nvPr>
            <p:ph idx="1"/>
          </p:nvPr>
        </p:nvSpPr>
        <p:spPr/>
        <p:txBody>
          <a:bodyPr>
            <a:normAutofit/>
          </a:bodyPr>
          <a:lstStyle/>
          <a:p>
            <a:pPr>
              <a:buFont typeface="Wingdings" panose="05000000000000000000" pitchFamily="2" charset="2"/>
              <a:buChar char="§"/>
            </a:pPr>
            <a:r>
              <a:rPr lang="en-US" sz="2400" dirty="0"/>
              <a:t>We will restrict our attention to the </a:t>
            </a:r>
            <a:r>
              <a:rPr lang="en-US" sz="2400" b="1" dirty="0"/>
              <a:t>special case of relationships that have a linear form</a:t>
            </a:r>
            <a:r>
              <a:rPr lang="en-US" sz="2400" dirty="0"/>
              <a:t>, since they are quite common and relatively simple to detect. </a:t>
            </a:r>
          </a:p>
          <a:p>
            <a:pPr>
              <a:buFont typeface="Wingdings" panose="05000000000000000000" pitchFamily="2" charset="2"/>
              <a:buChar char="§"/>
            </a:pPr>
            <a:r>
              <a:rPr lang="en-US" sz="2400" dirty="0"/>
              <a:t>More importantly, there exists a numerical measure that assesses the strength of the linear relationship between two quantitative variables with which we can supplement the scatterplot.</a:t>
            </a:r>
          </a:p>
        </p:txBody>
      </p:sp>
    </p:spTree>
    <p:extLst>
      <p:ext uri="{BB962C8B-B14F-4D97-AF65-F5344CB8AC3E}">
        <p14:creationId xmlns:p14="http://schemas.microsoft.com/office/powerpoint/2010/main" val="2979364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BF9-E0F2-4B70-BAF6-8EBA7167DEAD}"/>
              </a:ext>
            </a:extLst>
          </p:cNvPr>
          <p:cNvSpPr>
            <a:spLocks noGrp="1"/>
          </p:cNvSpPr>
          <p:nvPr>
            <p:ph type="title"/>
          </p:nvPr>
        </p:nvSpPr>
        <p:spPr>
          <a:xfrm>
            <a:off x="252919" y="1123837"/>
            <a:ext cx="2947482" cy="4601183"/>
          </a:xfrm>
        </p:spPr>
        <p:txBody>
          <a:bodyPr>
            <a:normAutofit/>
          </a:bodyPr>
          <a:lstStyle/>
          <a:p>
            <a:r>
              <a:rPr lang="en-US" sz="2800" dirty="0"/>
              <a:t>Need for Numerical Measure:</a:t>
            </a:r>
            <a:br>
              <a:rPr lang="en-US" sz="2800" dirty="0"/>
            </a:br>
            <a:br>
              <a:rPr lang="en-US" sz="2800" dirty="0"/>
            </a:br>
            <a:r>
              <a:rPr lang="en-US" sz="2800" dirty="0"/>
              <a:t>Which of the two scatterplots do you think displays a stronger linear relationship?</a:t>
            </a:r>
          </a:p>
        </p:txBody>
      </p:sp>
      <p:pic>
        <p:nvPicPr>
          <p:cNvPr id="5" name="Content Placeholder 4">
            <a:extLst>
              <a:ext uri="{FF2B5EF4-FFF2-40B4-BE49-F238E27FC236}">
                <a16:creationId xmlns:a16="http://schemas.microsoft.com/office/drawing/2014/main" id="{CAD4C039-E18E-430A-877A-CC4B0ECA0A10}"/>
              </a:ext>
            </a:extLst>
          </p:cNvPr>
          <p:cNvPicPr>
            <a:picLocks noGrp="1" noChangeAspect="1"/>
          </p:cNvPicPr>
          <p:nvPr>
            <p:ph idx="1"/>
          </p:nvPr>
        </p:nvPicPr>
        <p:blipFill>
          <a:blip r:embed="rId3"/>
          <a:stretch>
            <a:fillRect/>
          </a:stretch>
        </p:blipFill>
        <p:spPr>
          <a:xfrm>
            <a:off x="4615542" y="228681"/>
            <a:ext cx="5094515" cy="6629319"/>
          </a:xfrm>
        </p:spPr>
      </p:pic>
    </p:spTree>
    <p:extLst>
      <p:ext uri="{BB962C8B-B14F-4D97-AF65-F5344CB8AC3E}">
        <p14:creationId xmlns:p14="http://schemas.microsoft.com/office/powerpoint/2010/main" val="305763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E1AB-62E9-4119-9D8B-7E6BD42846B8}"/>
              </a:ext>
            </a:extLst>
          </p:cNvPr>
          <p:cNvSpPr>
            <a:spLocks noGrp="1"/>
          </p:cNvSpPr>
          <p:nvPr>
            <p:ph type="title"/>
          </p:nvPr>
        </p:nvSpPr>
        <p:spPr/>
        <p:txBody>
          <a:bodyPr/>
          <a:lstStyle/>
          <a:p>
            <a:r>
              <a:rPr lang="en-US" dirty="0"/>
              <a:t>Linear Relationships: Correlation</a:t>
            </a:r>
          </a:p>
        </p:txBody>
      </p:sp>
      <p:sp>
        <p:nvSpPr>
          <p:cNvPr id="3" name="Content Placeholder 2">
            <a:extLst>
              <a:ext uri="{FF2B5EF4-FFF2-40B4-BE49-F238E27FC236}">
                <a16:creationId xmlns:a16="http://schemas.microsoft.com/office/drawing/2014/main" id="{F1139287-24EF-4422-8BC6-FC9287AC4E06}"/>
              </a:ext>
            </a:extLst>
          </p:cNvPr>
          <p:cNvSpPr>
            <a:spLocks noGrp="1"/>
          </p:cNvSpPr>
          <p:nvPr>
            <p:ph idx="1"/>
          </p:nvPr>
        </p:nvSpPr>
        <p:spPr>
          <a:xfrm>
            <a:off x="3854753" y="864108"/>
            <a:ext cx="7315200" cy="5120640"/>
          </a:xfrm>
        </p:spPr>
        <p:txBody>
          <a:bodyPr/>
          <a:lstStyle/>
          <a:p>
            <a:pPr marL="0" indent="0">
              <a:buNone/>
            </a:pPr>
            <a:r>
              <a:rPr lang="en-US" b="1" dirty="0">
                <a:solidFill>
                  <a:srgbClr val="00B0F0"/>
                </a:solidFill>
              </a:rPr>
              <a:t>The Correlation Coefficient—r</a:t>
            </a:r>
          </a:p>
          <a:p>
            <a:pPr marL="0" indent="0">
              <a:buNone/>
            </a:pPr>
            <a:r>
              <a:rPr lang="en-US" sz="2200" dirty="0"/>
              <a:t>The numerical measure that assesses the strength of a linear relationship is called the </a:t>
            </a:r>
            <a:r>
              <a:rPr lang="en-US" sz="2200" b="1" dirty="0"/>
              <a:t>correlation coefficient</a:t>
            </a:r>
            <a:r>
              <a:rPr lang="en-US" sz="2200" dirty="0"/>
              <a:t>, and is denoted by </a:t>
            </a:r>
            <a:r>
              <a:rPr lang="en-US" sz="2200" b="1" dirty="0"/>
              <a:t>r</a:t>
            </a:r>
            <a:r>
              <a:rPr lang="en-US" sz="2200" dirty="0"/>
              <a:t>.</a:t>
            </a:r>
            <a:endParaRPr lang="en-US" sz="2200" b="1" dirty="0">
              <a:solidFill>
                <a:srgbClr val="00B0F0"/>
              </a:solidFill>
            </a:endParaRPr>
          </a:p>
          <a:p>
            <a:pPr marL="0" indent="0">
              <a:buNone/>
            </a:pPr>
            <a:r>
              <a:rPr lang="en-US" sz="2200" b="1" dirty="0">
                <a:solidFill>
                  <a:srgbClr val="00B0F0"/>
                </a:solidFill>
              </a:rPr>
              <a:t>Definition</a:t>
            </a:r>
            <a:r>
              <a:rPr lang="en-US" sz="2200" b="1" dirty="0"/>
              <a:t>: </a:t>
            </a:r>
            <a:r>
              <a:rPr lang="en-US" sz="2200" dirty="0"/>
              <a:t>The </a:t>
            </a:r>
            <a:r>
              <a:rPr lang="en-US" sz="2200" b="1" dirty="0">
                <a:solidFill>
                  <a:schemeClr val="accent6">
                    <a:lumMod val="75000"/>
                  </a:schemeClr>
                </a:solidFill>
              </a:rPr>
              <a:t>correlation coefficient (r)</a:t>
            </a:r>
            <a:r>
              <a:rPr lang="en-US" sz="2200" dirty="0"/>
              <a:t> is a numerical measure that measures the </a:t>
            </a:r>
            <a:r>
              <a:rPr lang="en-US" sz="2200" b="1" dirty="0">
                <a:solidFill>
                  <a:schemeClr val="accent6">
                    <a:lumMod val="75000"/>
                  </a:schemeClr>
                </a:solidFill>
              </a:rPr>
              <a:t>strength</a:t>
            </a:r>
            <a:r>
              <a:rPr lang="en-US" sz="2200" dirty="0"/>
              <a:t> and </a:t>
            </a:r>
            <a:r>
              <a:rPr lang="en-US" sz="2200" b="1" dirty="0">
                <a:solidFill>
                  <a:schemeClr val="accent6">
                    <a:lumMod val="75000"/>
                  </a:schemeClr>
                </a:solidFill>
              </a:rPr>
              <a:t>direction</a:t>
            </a:r>
            <a:r>
              <a:rPr lang="en-US" sz="2200" dirty="0"/>
              <a:t> of a linear relationship between two quantitative variables.</a:t>
            </a:r>
          </a:p>
          <a:p>
            <a:pPr marL="0" indent="0">
              <a:buNone/>
            </a:pPr>
            <a:r>
              <a:rPr lang="en-US" sz="2200" b="1" dirty="0">
                <a:solidFill>
                  <a:srgbClr val="00B0F0"/>
                </a:solidFill>
              </a:rPr>
              <a:t>Calculation</a:t>
            </a:r>
            <a:r>
              <a:rPr lang="en-US" sz="2200" b="1" dirty="0"/>
              <a:t>: </a:t>
            </a:r>
            <a:r>
              <a:rPr lang="en-US" sz="2200" dirty="0">
                <a:solidFill>
                  <a:schemeClr val="accent6">
                    <a:lumMod val="75000"/>
                  </a:schemeClr>
                </a:solidFill>
              </a:rPr>
              <a:t>r</a:t>
            </a:r>
            <a:r>
              <a:rPr lang="en-US" sz="2200" dirty="0"/>
              <a:t> is calculated using the following formula:</a:t>
            </a:r>
          </a:p>
          <a:p>
            <a:pPr marL="0" indent="0">
              <a:buNone/>
            </a:pPr>
            <a:endParaRPr lang="en-US" sz="2200" dirty="0"/>
          </a:p>
          <a:p>
            <a:pPr marL="0" indent="0">
              <a:buNone/>
            </a:pPr>
            <a:endParaRPr lang="en-US" sz="2200" dirty="0"/>
          </a:p>
          <a:p>
            <a:pPr marL="0" indent="0">
              <a:buNone/>
            </a:pPr>
            <a:endParaRPr lang="en-US" sz="2200" dirty="0"/>
          </a:p>
        </p:txBody>
      </p:sp>
      <p:pic>
        <p:nvPicPr>
          <p:cNvPr id="5" name="Picture 4" descr="A picture containing object&#10;&#10;Description generated with very high confidence">
            <a:extLst>
              <a:ext uri="{FF2B5EF4-FFF2-40B4-BE49-F238E27FC236}">
                <a16:creationId xmlns:a16="http://schemas.microsoft.com/office/drawing/2014/main" id="{DD14CC37-A510-464E-BB11-A3C72A0A33B7}"/>
              </a:ext>
            </a:extLst>
          </p:cNvPr>
          <p:cNvPicPr>
            <a:picLocks noChangeAspect="1"/>
          </p:cNvPicPr>
          <p:nvPr/>
        </p:nvPicPr>
        <p:blipFill>
          <a:blip r:embed="rId2"/>
          <a:stretch>
            <a:fillRect/>
          </a:stretch>
        </p:blipFill>
        <p:spPr>
          <a:xfrm>
            <a:off x="5508654" y="4720315"/>
            <a:ext cx="3396988" cy="743448"/>
          </a:xfrm>
          <a:prstGeom prst="rect">
            <a:avLst/>
          </a:prstGeom>
        </p:spPr>
      </p:pic>
    </p:spTree>
    <p:extLst>
      <p:ext uri="{BB962C8B-B14F-4D97-AF65-F5344CB8AC3E}">
        <p14:creationId xmlns:p14="http://schemas.microsoft.com/office/powerpoint/2010/main" val="3024830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A5CA4-3247-40D6-9A53-6F814BF2CF5C}"/>
              </a:ext>
            </a:extLst>
          </p:cNvPr>
          <p:cNvSpPr>
            <a:spLocks noGrp="1"/>
          </p:cNvSpPr>
          <p:nvPr>
            <p:ph type="title"/>
          </p:nvPr>
        </p:nvSpPr>
        <p:spPr/>
        <p:txBody>
          <a:bodyPr/>
          <a:lstStyle/>
          <a:p>
            <a:r>
              <a:rPr lang="en-US" dirty="0"/>
              <a:t>Linear Relationships: Correlation</a:t>
            </a:r>
          </a:p>
        </p:txBody>
      </p:sp>
      <p:pic>
        <p:nvPicPr>
          <p:cNvPr id="4" name="Interpreting+the+value+of+r">
            <a:hlinkClick r:id="" action="ppaction://media"/>
            <a:extLst>
              <a:ext uri="{FF2B5EF4-FFF2-40B4-BE49-F238E27FC236}">
                <a16:creationId xmlns:a16="http://schemas.microsoft.com/office/drawing/2014/main" id="{3459B3A2-819B-4030-BF06-D772796DBA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8738" y="1846263"/>
            <a:ext cx="7315200" cy="3154362"/>
          </a:xfrm>
        </p:spPr>
      </p:pic>
    </p:spTree>
    <p:extLst>
      <p:ext uri="{BB962C8B-B14F-4D97-AF65-F5344CB8AC3E}">
        <p14:creationId xmlns:p14="http://schemas.microsoft.com/office/powerpoint/2010/main" val="3206247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3BEEA11E-9A4D-414F-B025-0C5B0F2CFE56}"/>
              </a:ext>
            </a:extLst>
          </p:cNvPr>
          <p:cNvPicPr>
            <a:picLocks noChangeAspect="1"/>
          </p:cNvPicPr>
          <p:nvPr/>
        </p:nvPicPr>
        <p:blipFill>
          <a:blip r:embed="rId2"/>
          <a:stretch>
            <a:fillRect/>
          </a:stretch>
        </p:blipFill>
        <p:spPr>
          <a:xfrm>
            <a:off x="5384799" y="0"/>
            <a:ext cx="5544458" cy="6900786"/>
          </a:xfrm>
          <a:prstGeom prst="rect">
            <a:avLst/>
          </a:prstGeom>
        </p:spPr>
      </p:pic>
      <p:sp>
        <p:nvSpPr>
          <p:cNvPr id="2" name="Title 1">
            <a:extLst>
              <a:ext uri="{FF2B5EF4-FFF2-40B4-BE49-F238E27FC236}">
                <a16:creationId xmlns:a16="http://schemas.microsoft.com/office/drawing/2014/main" id="{EE291382-7AB9-420C-A41F-76413A582158}"/>
              </a:ext>
            </a:extLst>
          </p:cNvPr>
          <p:cNvSpPr>
            <a:spLocks noGrp="1"/>
          </p:cNvSpPr>
          <p:nvPr>
            <p:ph type="title"/>
          </p:nvPr>
        </p:nvSpPr>
        <p:spPr>
          <a:xfrm>
            <a:off x="289249" y="1123837"/>
            <a:ext cx="4016116" cy="1255469"/>
          </a:xfrm>
        </p:spPr>
        <p:txBody>
          <a:bodyPr>
            <a:normAutofit/>
          </a:bodyPr>
          <a:lstStyle/>
          <a:p>
            <a:r>
              <a:rPr lang="en-US" sz="2800" dirty="0"/>
              <a:t>Linear Relationships: Properties of r</a:t>
            </a:r>
            <a:br>
              <a:rPr lang="en-US" sz="2800" dirty="0"/>
            </a:br>
            <a:endParaRPr lang="en-US" sz="2800" dirty="0"/>
          </a:p>
        </p:txBody>
      </p:sp>
      <p:sp>
        <p:nvSpPr>
          <p:cNvPr id="3" name="Content Placeholder 2">
            <a:extLst>
              <a:ext uri="{FF2B5EF4-FFF2-40B4-BE49-F238E27FC236}">
                <a16:creationId xmlns:a16="http://schemas.microsoft.com/office/drawing/2014/main" id="{263F4FF0-B725-4E14-9356-89897A125D98}"/>
              </a:ext>
            </a:extLst>
          </p:cNvPr>
          <p:cNvSpPr>
            <a:spLocks noGrp="1"/>
          </p:cNvSpPr>
          <p:nvPr>
            <p:ph idx="1"/>
          </p:nvPr>
        </p:nvSpPr>
        <p:spPr>
          <a:xfrm>
            <a:off x="578497" y="2379306"/>
            <a:ext cx="4016116" cy="3274586"/>
          </a:xfrm>
        </p:spPr>
        <p:txBody>
          <a:bodyPr anchor="t">
            <a:normAutofit/>
          </a:bodyPr>
          <a:lstStyle/>
          <a:p>
            <a:pPr marL="457200" indent="-457200">
              <a:buFont typeface="+mj-lt"/>
              <a:buAutoNum type="arabicPeriod"/>
            </a:pPr>
            <a:r>
              <a:rPr lang="en-US" sz="2400" dirty="0">
                <a:solidFill>
                  <a:srgbClr val="FFFFFF"/>
                </a:solidFill>
              </a:rPr>
              <a:t>1. Change in the units of measurement of the explanatory variable and/or the response variable has </a:t>
            </a:r>
            <a:r>
              <a:rPr lang="en-US" sz="2400" i="1" dirty="0">
                <a:solidFill>
                  <a:srgbClr val="FFFFFF"/>
                </a:solidFill>
              </a:rPr>
              <a:t>no effect on the correlation (r)</a:t>
            </a:r>
            <a:r>
              <a:rPr lang="en-US" sz="2400" dirty="0">
                <a:solidFill>
                  <a:srgbClr val="FFFFFF"/>
                </a:solidFill>
              </a:rPr>
              <a:t>.</a:t>
            </a:r>
          </a:p>
          <a:p>
            <a:pPr marL="457200" indent="-457200">
              <a:buFont typeface="+mj-lt"/>
              <a:buAutoNum type="arabicPeriod"/>
            </a:pPr>
            <a:endParaRPr lang="en-US" sz="2400" dirty="0">
              <a:solidFill>
                <a:srgbClr val="FFFFFF"/>
              </a:solidFill>
            </a:endParaRPr>
          </a:p>
          <a:p>
            <a:pPr marL="457200" indent="-457200">
              <a:buFont typeface="+mj-lt"/>
              <a:buAutoNum type="arabicPeriod"/>
            </a:pPr>
            <a:endParaRPr lang="en-US" sz="2400" dirty="0">
              <a:solidFill>
                <a:srgbClr val="FFFFFF"/>
              </a:solidFill>
            </a:endParaRPr>
          </a:p>
          <a:p>
            <a:pPr marL="457200" indent="-457200">
              <a:buFont typeface="+mj-lt"/>
              <a:buAutoNum type="arabicPeriod"/>
            </a:pPr>
            <a:endParaRPr lang="en-US" sz="2400" dirty="0">
              <a:solidFill>
                <a:srgbClr val="FFFFFF"/>
              </a:solidFill>
            </a:endParaRPr>
          </a:p>
        </p:txBody>
      </p:sp>
    </p:spTree>
    <p:extLst>
      <p:ext uri="{BB962C8B-B14F-4D97-AF65-F5344CB8AC3E}">
        <p14:creationId xmlns:p14="http://schemas.microsoft.com/office/powerpoint/2010/main" val="102209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5E302689-B188-4BBE-B8E9-BCFA8E290427}"/>
              </a:ext>
            </a:extLst>
          </p:cNvPr>
          <p:cNvPicPr>
            <a:picLocks noGrp="1" noChangeAspect="1"/>
          </p:cNvPicPr>
          <p:nvPr>
            <p:ph idx="1"/>
          </p:nvPr>
        </p:nvPicPr>
        <p:blipFill>
          <a:blip r:embed="rId2"/>
          <a:stretch>
            <a:fillRect/>
          </a:stretch>
        </p:blipFill>
        <p:spPr>
          <a:xfrm>
            <a:off x="5120640" y="1280676"/>
            <a:ext cx="6367271" cy="4288496"/>
          </a:xfrm>
          <a:prstGeom prst="rect">
            <a:avLst/>
          </a:prstGeom>
        </p:spPr>
      </p:pic>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D71C8B-811F-4FB8-898E-6BEEE961E939}"/>
              </a:ext>
            </a:extLst>
          </p:cNvPr>
          <p:cNvSpPr>
            <a:spLocks noGrp="1"/>
          </p:cNvSpPr>
          <p:nvPr>
            <p:ph type="title"/>
          </p:nvPr>
        </p:nvSpPr>
        <p:spPr>
          <a:xfrm>
            <a:off x="1019900" y="1980620"/>
            <a:ext cx="3258688" cy="3255264"/>
          </a:xfrm>
        </p:spPr>
        <p:txBody>
          <a:bodyPr vert="horz" lIns="91440" tIns="45720" rIns="91440" bIns="45720" rtlCol="0" anchor="b">
            <a:normAutofit/>
          </a:bodyPr>
          <a:lstStyle/>
          <a:p>
            <a:r>
              <a:rPr lang="en-US" sz="2400" spc="-100" dirty="0"/>
              <a:t>2. The correlation measures only the </a:t>
            </a:r>
            <a:r>
              <a:rPr lang="en-US" sz="2400" i="1" spc="-100" dirty="0"/>
              <a:t>strength</a:t>
            </a:r>
            <a:r>
              <a:rPr lang="en-US" sz="2400" spc="-100" dirty="0"/>
              <a:t> of a linear relationship between two variables.  It </a:t>
            </a:r>
            <a:r>
              <a:rPr lang="en-US" sz="2400" b="1" spc="-100" dirty="0"/>
              <a:t>ignores </a:t>
            </a:r>
            <a:r>
              <a:rPr lang="en-US" sz="2400" spc="-100" dirty="0"/>
              <a:t>any other type of relationship, no matter how strong it is.</a:t>
            </a:r>
            <a:br>
              <a:rPr lang="en-US" sz="2400" spc="-100" dirty="0"/>
            </a:br>
            <a:endParaRPr lang="en-US" sz="2400" spc="-100" dirty="0"/>
          </a:p>
        </p:txBody>
      </p:sp>
      <p:sp>
        <p:nvSpPr>
          <p:cNvPr id="6" name="Rectangle 5">
            <a:extLst>
              <a:ext uri="{FF2B5EF4-FFF2-40B4-BE49-F238E27FC236}">
                <a16:creationId xmlns:a16="http://schemas.microsoft.com/office/drawing/2014/main" id="{66E86CEE-2509-40EA-856C-8BD90B879AE5}"/>
              </a:ext>
            </a:extLst>
          </p:cNvPr>
          <p:cNvSpPr/>
          <p:nvPr/>
        </p:nvSpPr>
        <p:spPr>
          <a:xfrm>
            <a:off x="251645" y="1120504"/>
            <a:ext cx="3906711" cy="1384995"/>
          </a:xfrm>
          <a:prstGeom prst="rect">
            <a:avLst/>
          </a:prstGeom>
        </p:spPr>
        <p:txBody>
          <a:bodyPr wrap="square">
            <a:spAutoFit/>
          </a:bodyPr>
          <a:lstStyle/>
          <a:p>
            <a:r>
              <a:rPr lang="en-US" sz="2800" dirty="0">
                <a:solidFill>
                  <a:schemeClr val="bg2">
                    <a:lumMod val="20000"/>
                    <a:lumOff val="80000"/>
                  </a:schemeClr>
                </a:solidFill>
              </a:rPr>
              <a:t>Linear Relationships: Properties of r</a:t>
            </a:r>
            <a:br>
              <a:rPr lang="en-US" sz="2800" dirty="0">
                <a:solidFill>
                  <a:schemeClr val="bg2">
                    <a:lumMod val="20000"/>
                    <a:lumOff val="80000"/>
                  </a:schemeClr>
                </a:solidFill>
              </a:rPr>
            </a:br>
            <a:endParaRPr lang="en-US" sz="2800" dirty="0">
              <a:solidFill>
                <a:schemeClr val="bg2">
                  <a:lumMod val="20000"/>
                  <a:lumOff val="80000"/>
                </a:schemeClr>
              </a:solidFill>
            </a:endParaRPr>
          </a:p>
        </p:txBody>
      </p:sp>
    </p:spTree>
    <p:extLst>
      <p:ext uri="{BB962C8B-B14F-4D97-AF65-F5344CB8AC3E}">
        <p14:creationId xmlns:p14="http://schemas.microsoft.com/office/powerpoint/2010/main" val="2352857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D71C8B-811F-4FB8-898E-6BEEE961E939}"/>
              </a:ext>
            </a:extLst>
          </p:cNvPr>
          <p:cNvSpPr>
            <a:spLocks noGrp="1"/>
          </p:cNvSpPr>
          <p:nvPr>
            <p:ph type="title"/>
          </p:nvPr>
        </p:nvSpPr>
        <p:spPr>
          <a:xfrm>
            <a:off x="1019900" y="1980620"/>
            <a:ext cx="3258688" cy="3255264"/>
          </a:xfrm>
        </p:spPr>
        <p:txBody>
          <a:bodyPr vert="horz" lIns="91440" tIns="45720" rIns="91440" bIns="45720" rtlCol="0" anchor="b">
            <a:normAutofit/>
          </a:bodyPr>
          <a:lstStyle/>
          <a:p>
            <a:r>
              <a:rPr lang="en-US" sz="2400" dirty="0"/>
              <a:t>3. The correlation by itself is </a:t>
            </a:r>
            <a:r>
              <a:rPr lang="en-US" sz="2400" i="1" dirty="0"/>
              <a:t>not</a:t>
            </a:r>
            <a:r>
              <a:rPr lang="en-US" sz="2400" dirty="0"/>
              <a:t> sufficient to determine whether a relationship is linear.</a:t>
            </a:r>
            <a:br>
              <a:rPr lang="en-US" sz="2400" dirty="0"/>
            </a:br>
            <a:br>
              <a:rPr lang="en-US" sz="2400" dirty="0"/>
            </a:br>
            <a:br>
              <a:rPr lang="en-US" sz="2400" dirty="0"/>
            </a:br>
            <a:br>
              <a:rPr lang="en-US" sz="2400" dirty="0"/>
            </a:br>
            <a:endParaRPr lang="en-US" sz="2400" spc="-100" dirty="0"/>
          </a:p>
        </p:txBody>
      </p:sp>
      <p:sp>
        <p:nvSpPr>
          <p:cNvPr id="6" name="Rectangle 5">
            <a:extLst>
              <a:ext uri="{FF2B5EF4-FFF2-40B4-BE49-F238E27FC236}">
                <a16:creationId xmlns:a16="http://schemas.microsoft.com/office/drawing/2014/main" id="{66E86CEE-2509-40EA-856C-8BD90B879AE5}"/>
              </a:ext>
            </a:extLst>
          </p:cNvPr>
          <p:cNvSpPr/>
          <p:nvPr/>
        </p:nvSpPr>
        <p:spPr>
          <a:xfrm>
            <a:off x="251645" y="1120504"/>
            <a:ext cx="3906711" cy="1384995"/>
          </a:xfrm>
          <a:prstGeom prst="rect">
            <a:avLst/>
          </a:prstGeom>
        </p:spPr>
        <p:txBody>
          <a:bodyPr wrap="square">
            <a:spAutoFit/>
          </a:bodyPr>
          <a:lstStyle/>
          <a:p>
            <a:r>
              <a:rPr lang="en-US" sz="2800" dirty="0">
                <a:solidFill>
                  <a:schemeClr val="bg2">
                    <a:lumMod val="20000"/>
                    <a:lumOff val="80000"/>
                  </a:schemeClr>
                </a:solidFill>
              </a:rPr>
              <a:t>Linear Relationships: Properties of r</a:t>
            </a:r>
            <a:br>
              <a:rPr lang="en-US" sz="2800" dirty="0">
                <a:solidFill>
                  <a:schemeClr val="bg2">
                    <a:lumMod val="20000"/>
                    <a:lumOff val="80000"/>
                  </a:schemeClr>
                </a:solidFill>
              </a:rPr>
            </a:br>
            <a:endParaRPr lang="en-US" sz="2800" dirty="0">
              <a:solidFill>
                <a:schemeClr val="bg2">
                  <a:lumMod val="20000"/>
                  <a:lumOff val="80000"/>
                </a:schemeClr>
              </a:solidFill>
            </a:endParaRPr>
          </a:p>
        </p:txBody>
      </p:sp>
      <p:sp>
        <p:nvSpPr>
          <p:cNvPr id="4" name="Content Placeholder 3">
            <a:extLst>
              <a:ext uri="{FF2B5EF4-FFF2-40B4-BE49-F238E27FC236}">
                <a16:creationId xmlns:a16="http://schemas.microsoft.com/office/drawing/2014/main" id="{8179F6CB-9BE1-4963-A084-F68AED0E81A5}"/>
              </a:ext>
            </a:extLst>
          </p:cNvPr>
          <p:cNvSpPr>
            <a:spLocks noGrp="1"/>
          </p:cNvSpPr>
          <p:nvPr>
            <p:ph idx="1"/>
          </p:nvPr>
        </p:nvSpPr>
        <p:spPr>
          <a:xfrm>
            <a:off x="4770872" y="870856"/>
            <a:ext cx="6413595" cy="5113891"/>
          </a:xfrm>
        </p:spPr>
        <p:txBody>
          <a:bodyPr>
            <a:normAutofit/>
          </a:bodyPr>
          <a:lstStyle/>
          <a:p>
            <a:pPr marL="502920" lvl="1" indent="0">
              <a:buNone/>
            </a:pPr>
            <a:endParaRPr lang="en-US" sz="2400" dirty="0"/>
          </a:p>
          <a:p>
            <a:pPr marL="502920" lvl="1" indent="0">
              <a:buNone/>
            </a:pPr>
            <a:endParaRPr lang="en-US" sz="2400" dirty="0"/>
          </a:p>
          <a:p>
            <a:pPr marL="502920" lvl="1" indent="0">
              <a:buNone/>
            </a:pPr>
            <a:r>
              <a:rPr lang="en-US" sz="2400" dirty="0"/>
              <a:t>	The relationship is curvilinear, yet the 	</a:t>
            </a:r>
            <a:r>
              <a:rPr lang="en-US" sz="2400" dirty="0">
                <a:solidFill>
                  <a:schemeClr val="accent6">
                    <a:lumMod val="75000"/>
                  </a:schemeClr>
                </a:solidFill>
              </a:rPr>
              <a:t>correlation</a:t>
            </a:r>
            <a:r>
              <a:rPr lang="en-US" sz="2400" dirty="0"/>
              <a:t> </a:t>
            </a:r>
            <a:r>
              <a:rPr lang="en-US" sz="2400" dirty="0">
                <a:solidFill>
                  <a:schemeClr val="accent6">
                    <a:lumMod val="75000"/>
                  </a:schemeClr>
                </a:solidFill>
              </a:rPr>
              <a:t>r = 0.876</a:t>
            </a:r>
            <a:r>
              <a:rPr lang="en-US" sz="2400" dirty="0"/>
              <a:t> is quite close to 1.</a:t>
            </a:r>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a:p>
            <a:pPr marL="502920" lvl="1" indent="0">
              <a:buNone/>
            </a:pPr>
            <a:endParaRPr lang="en-US" sz="2400" dirty="0"/>
          </a:p>
        </p:txBody>
      </p:sp>
      <p:pic>
        <p:nvPicPr>
          <p:cNvPr id="11" name="Picture 10">
            <a:extLst>
              <a:ext uri="{FF2B5EF4-FFF2-40B4-BE49-F238E27FC236}">
                <a16:creationId xmlns:a16="http://schemas.microsoft.com/office/drawing/2014/main" id="{BD4CE317-7763-4511-BEF5-E1E9DFAAE7FE}"/>
              </a:ext>
            </a:extLst>
          </p:cNvPr>
          <p:cNvPicPr>
            <a:picLocks noChangeAspect="1"/>
          </p:cNvPicPr>
          <p:nvPr/>
        </p:nvPicPr>
        <p:blipFill>
          <a:blip r:embed="rId2"/>
          <a:stretch>
            <a:fillRect/>
          </a:stretch>
        </p:blipFill>
        <p:spPr>
          <a:xfrm>
            <a:off x="4642229" y="1813001"/>
            <a:ext cx="6478995" cy="4270247"/>
          </a:xfrm>
          <a:prstGeom prst="rect">
            <a:avLst/>
          </a:prstGeom>
        </p:spPr>
      </p:pic>
    </p:spTree>
    <p:extLst>
      <p:ext uri="{BB962C8B-B14F-4D97-AF65-F5344CB8AC3E}">
        <p14:creationId xmlns:p14="http://schemas.microsoft.com/office/powerpoint/2010/main" val="1043308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D71C8B-811F-4FB8-898E-6BEEE961E939}"/>
              </a:ext>
            </a:extLst>
          </p:cNvPr>
          <p:cNvSpPr>
            <a:spLocks noGrp="1"/>
          </p:cNvSpPr>
          <p:nvPr>
            <p:ph type="title"/>
          </p:nvPr>
        </p:nvSpPr>
        <p:spPr>
          <a:xfrm>
            <a:off x="691771" y="3983736"/>
            <a:ext cx="3258688" cy="3255264"/>
          </a:xfrm>
        </p:spPr>
        <p:txBody>
          <a:bodyPr vert="horz" lIns="91440" tIns="45720" rIns="91440" bIns="45720" rtlCol="0" anchor="b">
            <a:noAutofit/>
          </a:bodyPr>
          <a:lstStyle/>
          <a:p>
            <a:r>
              <a:rPr lang="en-US" sz="2400" dirty="0"/>
              <a:t>4. The correlation is heavily influenced by outliers. </a:t>
            </a:r>
            <a:br>
              <a:rPr lang="en-US" sz="2400" dirty="0"/>
            </a:br>
            <a:br>
              <a:rPr lang="en-US" sz="2400" dirty="0"/>
            </a:br>
            <a:br>
              <a:rPr lang="en-US" sz="2400" dirty="0"/>
            </a:br>
            <a:r>
              <a:rPr lang="en-US" sz="2400" dirty="0"/>
              <a:t>Example:</a:t>
            </a:r>
            <a:br>
              <a:rPr lang="en-US" sz="2400" dirty="0"/>
            </a:br>
            <a:r>
              <a:rPr lang="en-US" sz="2400" dirty="0"/>
              <a:t>What do you think will happen to the correlation (0.663) if we remove this outlier?</a:t>
            </a:r>
            <a:br>
              <a:rPr lang="en-US" sz="2400" dirty="0"/>
            </a:br>
            <a:br>
              <a:rPr lang="en-US" sz="2400" dirty="0"/>
            </a:br>
            <a:br>
              <a:rPr lang="en-US" sz="2400" dirty="0"/>
            </a:br>
            <a:br>
              <a:rPr lang="en-US" sz="2400" dirty="0"/>
            </a:br>
            <a:br>
              <a:rPr lang="en-US" sz="2400" dirty="0"/>
            </a:br>
            <a:endParaRPr lang="en-US" sz="2400" spc="-100" dirty="0"/>
          </a:p>
        </p:txBody>
      </p:sp>
      <p:sp>
        <p:nvSpPr>
          <p:cNvPr id="6" name="Rectangle 5">
            <a:extLst>
              <a:ext uri="{FF2B5EF4-FFF2-40B4-BE49-F238E27FC236}">
                <a16:creationId xmlns:a16="http://schemas.microsoft.com/office/drawing/2014/main" id="{66E86CEE-2509-40EA-856C-8BD90B879AE5}"/>
              </a:ext>
            </a:extLst>
          </p:cNvPr>
          <p:cNvSpPr/>
          <p:nvPr/>
        </p:nvSpPr>
        <p:spPr>
          <a:xfrm>
            <a:off x="251645" y="1120504"/>
            <a:ext cx="3906711" cy="1384995"/>
          </a:xfrm>
          <a:prstGeom prst="rect">
            <a:avLst/>
          </a:prstGeom>
        </p:spPr>
        <p:txBody>
          <a:bodyPr wrap="square">
            <a:spAutoFit/>
          </a:bodyPr>
          <a:lstStyle/>
          <a:p>
            <a:r>
              <a:rPr lang="en-US" sz="2800" dirty="0">
                <a:solidFill>
                  <a:schemeClr val="bg2">
                    <a:lumMod val="20000"/>
                    <a:lumOff val="80000"/>
                  </a:schemeClr>
                </a:solidFill>
              </a:rPr>
              <a:t>Linear Relationships: Properties of r</a:t>
            </a:r>
            <a:br>
              <a:rPr lang="en-US" sz="2800" dirty="0">
                <a:solidFill>
                  <a:schemeClr val="bg2">
                    <a:lumMod val="20000"/>
                    <a:lumOff val="80000"/>
                  </a:schemeClr>
                </a:solidFill>
              </a:rPr>
            </a:br>
            <a:endParaRPr lang="en-US" sz="2800" dirty="0">
              <a:solidFill>
                <a:schemeClr val="bg2">
                  <a:lumMod val="20000"/>
                  <a:lumOff val="80000"/>
                </a:schemeClr>
              </a:solidFill>
            </a:endParaRPr>
          </a:p>
        </p:txBody>
      </p:sp>
      <p:sp>
        <p:nvSpPr>
          <p:cNvPr id="4" name="Content Placeholder 3">
            <a:extLst>
              <a:ext uri="{FF2B5EF4-FFF2-40B4-BE49-F238E27FC236}">
                <a16:creationId xmlns:a16="http://schemas.microsoft.com/office/drawing/2014/main" id="{8179F6CB-9BE1-4963-A084-F68AED0E81A5}"/>
              </a:ext>
            </a:extLst>
          </p:cNvPr>
          <p:cNvSpPr>
            <a:spLocks noGrp="1"/>
          </p:cNvSpPr>
          <p:nvPr>
            <p:ph idx="1"/>
          </p:nvPr>
        </p:nvSpPr>
        <p:spPr>
          <a:xfrm>
            <a:off x="4770872" y="870856"/>
            <a:ext cx="6413595" cy="5113891"/>
          </a:xfrm>
        </p:spPr>
        <p:txBody>
          <a:bodyPr>
            <a:normAutofit/>
          </a:bodyPr>
          <a:lstStyle/>
          <a:p>
            <a:pPr marL="502920" lvl="1" indent="0">
              <a:buNone/>
            </a:pPr>
            <a:endParaRPr lang="en-US" sz="2400" dirty="0">
              <a:solidFill>
                <a:schemeClr val="accent6">
                  <a:lumMod val="75000"/>
                </a:schemeClr>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DC8DE107-1B2F-403B-8051-EC846EC06DA6}"/>
              </a:ext>
            </a:extLst>
          </p:cNvPr>
          <p:cNvPicPr>
            <a:picLocks noChangeAspect="1"/>
          </p:cNvPicPr>
          <p:nvPr/>
        </p:nvPicPr>
        <p:blipFill>
          <a:blip r:embed="rId2"/>
          <a:stretch>
            <a:fillRect/>
          </a:stretch>
        </p:blipFill>
        <p:spPr>
          <a:xfrm>
            <a:off x="4642229" y="210745"/>
            <a:ext cx="7052396" cy="6044911"/>
          </a:xfrm>
          <a:prstGeom prst="rect">
            <a:avLst/>
          </a:prstGeom>
        </p:spPr>
      </p:pic>
    </p:spTree>
    <p:extLst>
      <p:ext uri="{BB962C8B-B14F-4D97-AF65-F5344CB8AC3E}">
        <p14:creationId xmlns:p14="http://schemas.microsoft.com/office/powerpoint/2010/main" val="613216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2A69-CDDD-4084-B902-EED54C6FA440}"/>
              </a:ext>
            </a:extLst>
          </p:cNvPr>
          <p:cNvSpPr>
            <a:spLocks noGrp="1"/>
          </p:cNvSpPr>
          <p:nvPr>
            <p:ph type="title"/>
          </p:nvPr>
        </p:nvSpPr>
        <p:spPr/>
        <p:txBody>
          <a:bodyPr/>
          <a:lstStyle/>
          <a:p>
            <a:r>
              <a:rPr lang="en-US" dirty="0"/>
              <a:t>Linear Relationships:</a:t>
            </a:r>
            <a:br>
              <a:rPr lang="en-US" dirty="0"/>
            </a:br>
            <a:br>
              <a:rPr lang="en-US" dirty="0"/>
            </a:br>
            <a:r>
              <a:rPr lang="en-US" dirty="0"/>
              <a:t>Regression</a:t>
            </a:r>
          </a:p>
        </p:txBody>
      </p:sp>
      <p:sp>
        <p:nvSpPr>
          <p:cNvPr id="3" name="Content Placeholder 2">
            <a:extLst>
              <a:ext uri="{FF2B5EF4-FFF2-40B4-BE49-F238E27FC236}">
                <a16:creationId xmlns:a16="http://schemas.microsoft.com/office/drawing/2014/main" id="{707BD66E-37CE-4801-A6B0-82EE4136C918}"/>
              </a:ext>
            </a:extLst>
          </p:cNvPr>
          <p:cNvSpPr>
            <a:spLocks noGrp="1"/>
          </p:cNvSpPr>
          <p:nvPr>
            <p:ph idx="1"/>
          </p:nvPr>
        </p:nvSpPr>
        <p:spPr/>
        <p:txBody>
          <a:bodyPr>
            <a:normAutofit/>
          </a:bodyPr>
          <a:lstStyle/>
          <a:p>
            <a:pPr marL="0" indent="0">
              <a:buNone/>
            </a:pPr>
            <a:r>
              <a:rPr lang="en-US" sz="2400" b="1" dirty="0"/>
              <a:t> </a:t>
            </a:r>
          </a:p>
          <a:p>
            <a:pPr marL="0" indent="0">
              <a:buNone/>
            </a:pPr>
            <a:endParaRPr lang="en-US" sz="2400" b="1" dirty="0">
              <a:solidFill>
                <a:srgbClr val="00B0F0"/>
              </a:solidFill>
            </a:endParaRPr>
          </a:p>
          <a:p>
            <a:pPr marL="0" indent="0">
              <a:buNone/>
            </a:pPr>
            <a:r>
              <a:rPr lang="en-US" sz="2400" b="1" dirty="0">
                <a:solidFill>
                  <a:srgbClr val="00B0F0"/>
                </a:solidFill>
              </a:rPr>
              <a:t>Summarizing the Pattern of the Data with a Line</a:t>
            </a:r>
          </a:p>
          <a:p>
            <a:pPr>
              <a:buFont typeface="Wingdings" panose="05000000000000000000" pitchFamily="2" charset="2"/>
              <a:buChar char="§"/>
            </a:pPr>
            <a:r>
              <a:rPr lang="en-US" dirty="0">
                <a:solidFill>
                  <a:schemeClr val="accent6">
                    <a:lumMod val="75000"/>
                  </a:schemeClr>
                </a:solidFill>
              </a:rPr>
              <a:t> Correlation</a:t>
            </a:r>
            <a:r>
              <a:rPr lang="en-US" dirty="0"/>
              <a:t> only measures the strength and direction</a:t>
            </a:r>
          </a:p>
          <a:p>
            <a:pPr>
              <a:buFont typeface="Wingdings" panose="05000000000000000000" pitchFamily="2" charset="2"/>
              <a:buChar char="§"/>
            </a:pPr>
            <a:r>
              <a:rPr lang="en-US" dirty="0"/>
              <a:t> Regression describes more precisely how one variable changes with the other or </a:t>
            </a:r>
            <a:r>
              <a:rPr lang="en-US" b="1" dirty="0"/>
              <a:t>predict </a:t>
            </a:r>
            <a:r>
              <a:rPr lang="en-US" dirty="0"/>
              <a:t>the value of the response variable for a given value of the explanatory variable</a:t>
            </a:r>
          </a:p>
          <a:p>
            <a:pPr>
              <a:buFont typeface="Wingdings" panose="05000000000000000000" pitchFamily="2" charset="2"/>
              <a:buChar char="§"/>
            </a:pPr>
            <a:endParaRPr lang="en-US" dirty="0"/>
          </a:p>
          <a:p>
            <a:pPr>
              <a:buFont typeface="Wingdings" panose="05000000000000000000" pitchFamily="2" charset="2"/>
              <a:buChar char="§"/>
            </a:pPr>
            <a:endParaRPr lang="en-US" b="1" dirty="0">
              <a:solidFill>
                <a:srgbClr val="00B0F0"/>
              </a:solidFill>
            </a:endParaRP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p:txBody>
      </p:sp>
      <p:pic>
        <p:nvPicPr>
          <p:cNvPr id="4" name="Making+Predictions">
            <a:hlinkClick r:id="" action="ppaction://media"/>
            <a:extLst>
              <a:ext uri="{FF2B5EF4-FFF2-40B4-BE49-F238E27FC236}">
                <a16:creationId xmlns:a16="http://schemas.microsoft.com/office/drawing/2014/main" id="{12F83245-14F1-48E8-A9BC-FF24B30119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9268" y="2233434"/>
            <a:ext cx="7466389" cy="4435880"/>
          </a:xfrm>
          <a:prstGeom prst="rect">
            <a:avLst/>
          </a:prstGeom>
        </p:spPr>
      </p:pic>
    </p:spTree>
    <p:extLst>
      <p:ext uri="{BB962C8B-B14F-4D97-AF65-F5344CB8AC3E}">
        <p14:creationId xmlns:p14="http://schemas.microsoft.com/office/powerpoint/2010/main" val="2976994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7F4DBC10-3D30-4B8B-852E-4F36AAE3B17E}"/>
              </a:ext>
            </a:extLst>
          </p:cNvPr>
          <p:cNvPicPr>
            <a:picLocks noChangeAspect="1"/>
          </p:cNvPicPr>
          <p:nvPr/>
        </p:nvPicPr>
        <p:blipFill>
          <a:blip r:embed="rId2"/>
          <a:stretch>
            <a:fillRect/>
          </a:stretch>
        </p:blipFill>
        <p:spPr>
          <a:xfrm>
            <a:off x="6092890" y="1462761"/>
            <a:ext cx="5238340" cy="3912823"/>
          </a:xfrm>
          <a:prstGeom prst="rect">
            <a:avLst/>
          </a:prstGeom>
        </p:spPr>
      </p:pic>
      <p:sp>
        <p:nvSpPr>
          <p:cNvPr id="2" name="Title 1">
            <a:extLst>
              <a:ext uri="{FF2B5EF4-FFF2-40B4-BE49-F238E27FC236}">
                <a16:creationId xmlns:a16="http://schemas.microsoft.com/office/drawing/2014/main" id="{BB78F305-6BBA-49D6-AB4E-B94F6639D0A6}"/>
              </a:ext>
            </a:extLst>
          </p:cNvPr>
          <p:cNvSpPr>
            <a:spLocks noGrp="1"/>
          </p:cNvSpPr>
          <p:nvPr>
            <p:ph type="title"/>
          </p:nvPr>
        </p:nvSpPr>
        <p:spPr>
          <a:xfrm>
            <a:off x="289248" y="1123837"/>
            <a:ext cx="4998963" cy="1255469"/>
          </a:xfrm>
        </p:spPr>
        <p:txBody>
          <a:bodyPr>
            <a:normAutofit/>
          </a:bodyPr>
          <a:lstStyle/>
          <a:p>
            <a:r>
              <a:rPr lang="en-US" dirty="0"/>
              <a:t>Linear Regression</a:t>
            </a:r>
          </a:p>
        </p:txBody>
      </p:sp>
      <p:sp>
        <p:nvSpPr>
          <p:cNvPr id="3" name="Content Placeholder 2">
            <a:extLst>
              <a:ext uri="{FF2B5EF4-FFF2-40B4-BE49-F238E27FC236}">
                <a16:creationId xmlns:a16="http://schemas.microsoft.com/office/drawing/2014/main" id="{6D2537D6-F402-4011-B013-BAE4DE1995DB}"/>
              </a:ext>
            </a:extLst>
          </p:cNvPr>
          <p:cNvSpPr>
            <a:spLocks noGrp="1"/>
          </p:cNvSpPr>
          <p:nvPr>
            <p:ph idx="1"/>
          </p:nvPr>
        </p:nvSpPr>
        <p:spPr>
          <a:xfrm>
            <a:off x="304646" y="2100998"/>
            <a:ext cx="4998962" cy="3274586"/>
          </a:xfrm>
        </p:spPr>
        <p:txBody>
          <a:bodyPr anchor="t">
            <a:noAutofit/>
          </a:bodyPr>
          <a:lstStyle/>
          <a:p>
            <a:pPr>
              <a:buFont typeface="Wingdings" panose="05000000000000000000" pitchFamily="2" charset="2"/>
              <a:buChar char="§"/>
            </a:pPr>
            <a:r>
              <a:rPr lang="en-US" sz="2200" dirty="0">
                <a:solidFill>
                  <a:srgbClr val="FFFFFF"/>
                </a:solidFill>
              </a:rPr>
              <a:t>The technique that specifies the dependence of the response variable on the explanatory variable is called </a:t>
            </a:r>
            <a:r>
              <a:rPr lang="en-US" sz="2200" b="1" dirty="0">
                <a:solidFill>
                  <a:srgbClr val="FFFFFF"/>
                </a:solidFill>
              </a:rPr>
              <a:t>regression</a:t>
            </a:r>
            <a:r>
              <a:rPr lang="en-US" sz="2200" dirty="0">
                <a:solidFill>
                  <a:srgbClr val="FFFFFF"/>
                </a:solidFill>
              </a:rPr>
              <a:t>. When that dependence is linear, the technique is called </a:t>
            </a:r>
            <a:r>
              <a:rPr lang="en-US" sz="2200" b="1" dirty="0">
                <a:solidFill>
                  <a:srgbClr val="FFFFFF"/>
                </a:solidFill>
              </a:rPr>
              <a:t>linear regression</a:t>
            </a:r>
            <a:r>
              <a:rPr lang="en-US" sz="2200" dirty="0">
                <a:solidFill>
                  <a:srgbClr val="FFFFFF"/>
                </a:solidFill>
              </a:rPr>
              <a:t>.</a:t>
            </a:r>
          </a:p>
          <a:p>
            <a:pPr>
              <a:buFont typeface="Wingdings" panose="05000000000000000000" pitchFamily="2" charset="2"/>
              <a:buChar char="§"/>
            </a:pPr>
            <a:r>
              <a:rPr lang="en-US" sz="2200" dirty="0">
                <a:solidFill>
                  <a:srgbClr val="FFFFFF"/>
                </a:solidFill>
              </a:rPr>
              <a:t>To understand how such a line is chosen, consider this very simplified version of the age-distance example (we left just 6 of the drivers on the scatterplot).</a:t>
            </a:r>
          </a:p>
          <a:p>
            <a:pPr>
              <a:buFont typeface="Wingdings" panose="05000000000000000000" pitchFamily="2" charset="2"/>
              <a:buChar char="§"/>
            </a:pPr>
            <a:endParaRPr lang="en-US" sz="2200" dirty="0">
              <a:solidFill>
                <a:srgbClr val="FFFFFF"/>
              </a:solidFill>
            </a:endParaRPr>
          </a:p>
          <a:p>
            <a:pPr>
              <a:buFont typeface="Wingdings" panose="05000000000000000000" pitchFamily="2" charset="2"/>
              <a:buChar char="§"/>
            </a:pPr>
            <a:endParaRPr lang="en-US" sz="2200" dirty="0">
              <a:solidFill>
                <a:srgbClr val="FFFFFF"/>
              </a:solidFill>
            </a:endParaRPr>
          </a:p>
          <a:p>
            <a:pPr>
              <a:buFont typeface="Wingdings" panose="05000000000000000000" pitchFamily="2" charset="2"/>
              <a:buChar char="§"/>
            </a:pPr>
            <a:endParaRPr lang="en-US" sz="2200" dirty="0">
              <a:solidFill>
                <a:srgbClr val="FFFFFF"/>
              </a:solidFill>
            </a:endParaRPr>
          </a:p>
          <a:p>
            <a:pPr>
              <a:buFont typeface="Wingdings" panose="05000000000000000000" pitchFamily="2" charset="2"/>
              <a:buChar char="§"/>
            </a:pPr>
            <a:endParaRPr lang="en-US" sz="2200" dirty="0">
              <a:solidFill>
                <a:srgbClr val="FFFFFF"/>
              </a:solidFill>
            </a:endParaRPr>
          </a:p>
          <a:p>
            <a:pPr>
              <a:buFont typeface="Wingdings" panose="05000000000000000000" pitchFamily="2" charset="2"/>
              <a:buChar char="§"/>
            </a:pPr>
            <a:endParaRPr lang="en-US" sz="2200" dirty="0">
              <a:solidFill>
                <a:srgbClr val="FFFFFF"/>
              </a:solidFill>
            </a:endParaRPr>
          </a:p>
          <a:p>
            <a:pPr>
              <a:buFont typeface="Wingdings" panose="05000000000000000000" pitchFamily="2" charset="2"/>
              <a:buChar char="§"/>
            </a:pPr>
            <a:endParaRPr lang="en-US" sz="2200" dirty="0">
              <a:solidFill>
                <a:srgbClr val="FFFFFF"/>
              </a:solidFill>
            </a:endParaRPr>
          </a:p>
          <a:p>
            <a:pPr>
              <a:buFont typeface="Wingdings" panose="05000000000000000000" pitchFamily="2" charset="2"/>
              <a:buChar char="§"/>
            </a:pPr>
            <a:endParaRPr lang="en-US" sz="2200" dirty="0">
              <a:solidFill>
                <a:srgbClr val="FFFFFF"/>
              </a:solidFill>
            </a:endParaRPr>
          </a:p>
        </p:txBody>
      </p:sp>
    </p:spTree>
    <p:extLst>
      <p:ext uri="{BB962C8B-B14F-4D97-AF65-F5344CB8AC3E}">
        <p14:creationId xmlns:p14="http://schemas.microsoft.com/office/powerpoint/2010/main" val="3344463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0B68-F230-4B74-8852-D9522FB15E11}"/>
              </a:ext>
            </a:extLst>
          </p:cNvPr>
          <p:cNvSpPr>
            <a:spLocks noGrp="1"/>
          </p:cNvSpPr>
          <p:nvPr>
            <p:ph type="title"/>
          </p:nvPr>
        </p:nvSpPr>
        <p:spPr/>
        <p:txBody>
          <a:bodyPr/>
          <a:lstStyle/>
          <a:p>
            <a:r>
              <a:rPr lang="en-US" b="1" dirty="0"/>
              <a:t>Many Students Wonder ...</a:t>
            </a:r>
            <a:br>
              <a:rPr lang="en-US" b="1" dirty="0"/>
            </a:br>
            <a:endParaRPr lang="en-US" dirty="0"/>
          </a:p>
        </p:txBody>
      </p:sp>
      <p:sp>
        <p:nvSpPr>
          <p:cNvPr id="3" name="Content Placeholder 2">
            <a:extLst>
              <a:ext uri="{FF2B5EF4-FFF2-40B4-BE49-F238E27FC236}">
                <a16:creationId xmlns:a16="http://schemas.microsoft.com/office/drawing/2014/main" id="{5D4C9F95-A4A0-446D-8B56-2ECCF5B05B23}"/>
              </a:ext>
            </a:extLst>
          </p:cNvPr>
          <p:cNvSpPr>
            <a:spLocks noGrp="1"/>
          </p:cNvSpPr>
          <p:nvPr>
            <p:ph idx="1"/>
          </p:nvPr>
        </p:nvSpPr>
        <p:spPr/>
        <p:txBody>
          <a:bodyPr/>
          <a:lstStyle/>
          <a:p>
            <a:pPr marL="0" indent="0">
              <a:buNone/>
            </a:pPr>
            <a:r>
              <a:rPr lang="en-US" b="1" dirty="0">
                <a:solidFill>
                  <a:srgbClr val="00B0F0"/>
                </a:solidFill>
              </a:rPr>
              <a:t>Question</a:t>
            </a:r>
            <a:r>
              <a:rPr lang="en-US" b="1" dirty="0"/>
              <a:t>: </a:t>
            </a:r>
            <a:r>
              <a:rPr lang="en-US" dirty="0"/>
              <a:t>Is the role classification of variables always clear? In other words, is it always clear which of the variables is the explanatory and which is the response?</a:t>
            </a:r>
          </a:p>
          <a:p>
            <a:pPr marL="0" indent="0">
              <a:buNone/>
            </a:pPr>
            <a:r>
              <a:rPr lang="en-US" b="1" dirty="0">
                <a:solidFill>
                  <a:srgbClr val="00B0F0"/>
                </a:solidFill>
              </a:rPr>
              <a:t>Answer</a:t>
            </a:r>
            <a:r>
              <a:rPr lang="en-US" b="1" dirty="0"/>
              <a:t>: </a:t>
            </a:r>
            <a:r>
              <a:rPr lang="en-US" dirty="0"/>
              <a:t>No. There are studies in which the role classification is not really clear. This mainly happens in cases when both variables are categorical or both are quantitative. An example is a study that explores the relationship between students' SAT Math and SAT Verbal scores. In cases like this, any classification choice would be fine (as long as it is consistent throughout the analysis).</a:t>
            </a:r>
          </a:p>
          <a:p>
            <a:endParaRPr lang="en-US" dirty="0"/>
          </a:p>
        </p:txBody>
      </p:sp>
    </p:spTree>
    <p:extLst>
      <p:ext uri="{BB962C8B-B14F-4D97-AF65-F5344CB8AC3E}">
        <p14:creationId xmlns:p14="http://schemas.microsoft.com/office/powerpoint/2010/main" val="17357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D176E071-1FCD-4CF8-B170-C28B901E6127}"/>
              </a:ext>
            </a:extLst>
          </p:cNvPr>
          <p:cNvPicPr>
            <a:picLocks noChangeAspect="1"/>
          </p:cNvPicPr>
          <p:nvPr/>
        </p:nvPicPr>
        <p:blipFill>
          <a:blip r:embed="rId2"/>
          <a:stretch>
            <a:fillRect/>
          </a:stretch>
        </p:blipFill>
        <p:spPr>
          <a:xfrm>
            <a:off x="6095999" y="463840"/>
            <a:ext cx="4789994" cy="3522799"/>
          </a:xfrm>
          <a:prstGeom prst="rect">
            <a:avLst/>
          </a:prstGeom>
        </p:spPr>
      </p:pic>
      <p:pic>
        <p:nvPicPr>
          <p:cNvPr id="5" name="Content Placeholder 4">
            <a:extLst>
              <a:ext uri="{FF2B5EF4-FFF2-40B4-BE49-F238E27FC236}">
                <a16:creationId xmlns:a16="http://schemas.microsoft.com/office/drawing/2014/main" id="{0CCFFE83-3146-42F8-AE26-9DD6BAD658C9}"/>
              </a:ext>
            </a:extLst>
          </p:cNvPr>
          <p:cNvPicPr>
            <a:picLocks noGrp="1" noChangeAspect="1"/>
          </p:cNvPicPr>
          <p:nvPr>
            <p:ph idx="1"/>
          </p:nvPr>
        </p:nvPicPr>
        <p:blipFill>
          <a:blip r:embed="rId3"/>
          <a:stretch>
            <a:fillRect/>
          </a:stretch>
        </p:blipFill>
        <p:spPr>
          <a:xfrm>
            <a:off x="522060" y="463840"/>
            <a:ext cx="4546660" cy="3556755"/>
          </a:xfrm>
          <a:prstGeom prst="rect">
            <a:avLst/>
          </a:prstGeom>
        </p:spPr>
      </p:pic>
      <p:sp>
        <p:nvSpPr>
          <p:cNvPr id="2" name="Title 1">
            <a:extLst>
              <a:ext uri="{FF2B5EF4-FFF2-40B4-BE49-F238E27FC236}">
                <a16:creationId xmlns:a16="http://schemas.microsoft.com/office/drawing/2014/main" id="{673CE121-A00D-4645-9ACA-398DEE261136}"/>
              </a:ext>
            </a:extLst>
          </p:cNvPr>
          <p:cNvSpPr>
            <a:spLocks noGrp="1"/>
          </p:cNvSpPr>
          <p:nvPr>
            <p:ph type="title"/>
          </p:nvPr>
        </p:nvSpPr>
        <p:spPr>
          <a:xfrm>
            <a:off x="522060" y="4863108"/>
            <a:ext cx="10210862" cy="1065690"/>
          </a:xfrm>
        </p:spPr>
        <p:txBody>
          <a:bodyPr vert="horz" lIns="91440" tIns="45720" rIns="91440" bIns="45720" rtlCol="0" anchor="b">
            <a:noAutofit/>
          </a:bodyPr>
          <a:lstStyle/>
          <a:p>
            <a:r>
              <a:rPr lang="en-US" sz="2200" spc="-100" dirty="0"/>
              <a:t>There are many lines that look like they would be good candidates to be the line that best fits the data. But we want the line we choose to be close to the data points. In other words, whatever criterion we choose, it had better somehow take into account the vertical deviations of the data points from the line, which are marked with blue arrows in the plot above.</a:t>
            </a:r>
          </a:p>
        </p:txBody>
      </p:sp>
    </p:spTree>
    <p:extLst>
      <p:ext uri="{BB962C8B-B14F-4D97-AF65-F5344CB8AC3E}">
        <p14:creationId xmlns:p14="http://schemas.microsoft.com/office/powerpoint/2010/main" val="2084311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8CA4C1EC-0FDC-483A-90C6-95C092F86194}"/>
              </a:ext>
            </a:extLst>
          </p:cNvPr>
          <p:cNvPicPr>
            <a:picLocks noGrp="1" noChangeAspect="1"/>
          </p:cNvPicPr>
          <p:nvPr>
            <p:ph idx="1"/>
          </p:nvPr>
        </p:nvPicPr>
        <p:blipFill>
          <a:blip r:embed="rId2"/>
          <a:stretch>
            <a:fillRect/>
          </a:stretch>
        </p:blipFill>
        <p:spPr>
          <a:xfrm>
            <a:off x="3083997" y="272382"/>
            <a:ext cx="5348803" cy="3915835"/>
          </a:xfrm>
          <a:prstGeom prst="rect">
            <a:avLst/>
          </a:prstGeom>
        </p:spPr>
      </p:pic>
      <p:sp>
        <p:nvSpPr>
          <p:cNvPr id="2" name="Title 1">
            <a:extLst>
              <a:ext uri="{FF2B5EF4-FFF2-40B4-BE49-F238E27FC236}">
                <a16:creationId xmlns:a16="http://schemas.microsoft.com/office/drawing/2014/main" id="{D4261699-DFB5-48BE-A2B6-BFC3D48469DA}"/>
              </a:ext>
            </a:extLst>
          </p:cNvPr>
          <p:cNvSpPr>
            <a:spLocks noGrp="1"/>
          </p:cNvSpPr>
          <p:nvPr>
            <p:ph type="title"/>
          </p:nvPr>
        </p:nvSpPr>
        <p:spPr>
          <a:xfrm>
            <a:off x="990568" y="5179181"/>
            <a:ext cx="10210862" cy="1065690"/>
          </a:xfrm>
        </p:spPr>
        <p:txBody>
          <a:bodyPr vert="horz" lIns="91440" tIns="45720" rIns="91440" bIns="45720" rtlCol="0" anchor="b">
            <a:noAutofit/>
          </a:bodyPr>
          <a:lstStyle/>
          <a:p>
            <a:r>
              <a:rPr lang="en-US" sz="2800" spc="-100" dirty="0"/>
              <a:t>Least Squares Regression:</a:t>
            </a:r>
            <a:br>
              <a:rPr lang="en-US" sz="2400" spc="-100" dirty="0"/>
            </a:br>
            <a:br>
              <a:rPr lang="en-US" sz="2000" spc="-100" dirty="0"/>
            </a:br>
            <a:r>
              <a:rPr lang="en-US" sz="2400" spc="-100" dirty="0"/>
              <a:t> Among all the lines that look good on your data, choose the one that has the smallest sum of squared vertical deviations. </a:t>
            </a:r>
            <a:r>
              <a:rPr lang="en-US" sz="2400" dirty="0"/>
              <a:t>This line is called the </a:t>
            </a:r>
            <a:r>
              <a:rPr lang="en-US" sz="2400" b="1" dirty="0">
                <a:solidFill>
                  <a:schemeClr val="accent6">
                    <a:lumMod val="75000"/>
                  </a:schemeClr>
                </a:solidFill>
              </a:rPr>
              <a:t>least-squares regression line.</a:t>
            </a:r>
            <a:br>
              <a:rPr lang="en-US" sz="2400" spc="-100" dirty="0"/>
            </a:br>
            <a:endParaRPr lang="en-US" sz="2400" spc="-100" dirty="0"/>
          </a:p>
        </p:txBody>
      </p:sp>
    </p:spTree>
    <p:extLst>
      <p:ext uri="{BB962C8B-B14F-4D97-AF65-F5344CB8AC3E}">
        <p14:creationId xmlns:p14="http://schemas.microsoft.com/office/powerpoint/2010/main" val="156518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3806-2B38-4DAD-BCDD-B30D5343A3DB}"/>
              </a:ext>
            </a:extLst>
          </p:cNvPr>
          <p:cNvSpPr>
            <a:spLocks noGrp="1"/>
          </p:cNvSpPr>
          <p:nvPr>
            <p:ph type="title"/>
          </p:nvPr>
        </p:nvSpPr>
        <p:spPr>
          <a:xfrm>
            <a:off x="238405" y="1109323"/>
            <a:ext cx="2947482" cy="4601183"/>
          </a:xfrm>
        </p:spPr>
        <p:txBody>
          <a:bodyPr/>
          <a:lstStyle/>
          <a:p>
            <a:r>
              <a:rPr lang="en-US" dirty="0"/>
              <a:t>Linear Relationships:</a:t>
            </a:r>
            <a:br>
              <a:rPr lang="en-US" dirty="0"/>
            </a:br>
            <a:br>
              <a:rPr lang="en-US" dirty="0"/>
            </a:br>
            <a:r>
              <a:rPr lang="en-US" spc="-100" dirty="0"/>
              <a:t>Least Squares Regression</a:t>
            </a:r>
            <a:br>
              <a:rPr lang="en-US" dirty="0"/>
            </a:br>
            <a:endParaRPr lang="en-US" dirty="0"/>
          </a:p>
        </p:txBody>
      </p:sp>
      <p:sp>
        <p:nvSpPr>
          <p:cNvPr id="3" name="Content Placeholder 2">
            <a:extLst>
              <a:ext uri="{FF2B5EF4-FFF2-40B4-BE49-F238E27FC236}">
                <a16:creationId xmlns:a16="http://schemas.microsoft.com/office/drawing/2014/main" id="{B99A1779-CF14-4A18-A6C6-E3CA14753B86}"/>
              </a:ext>
            </a:extLst>
          </p:cNvPr>
          <p:cNvSpPr>
            <a:spLocks noGrp="1"/>
          </p:cNvSpPr>
          <p:nvPr>
            <p:ph idx="1"/>
          </p:nvPr>
        </p:nvSpPr>
        <p:spPr/>
        <p:txBody>
          <a:bodyPr>
            <a:normAutofit/>
          </a:bodyPr>
          <a:lstStyle/>
          <a:p>
            <a:pPr marL="0" indent="0">
              <a:buNone/>
            </a:pPr>
            <a:r>
              <a:rPr lang="en-US" sz="2400" dirty="0"/>
              <a:t>Like any other line, the equation of the least-squares regression line for summarizing the linear relationship between the response variable (Y) and the explanatory variable (X) has the form: </a:t>
            </a:r>
          </a:p>
          <a:p>
            <a:pPr marL="0" indent="0">
              <a:buNone/>
            </a:pPr>
            <a:r>
              <a:rPr lang="en-US" sz="2400" dirty="0">
                <a:solidFill>
                  <a:schemeClr val="accent6">
                    <a:lumMod val="75000"/>
                  </a:schemeClr>
                </a:solidFill>
              </a:rPr>
              <a:t>	Y = a + </a:t>
            </a:r>
            <a:r>
              <a:rPr lang="en-US" sz="2400" dirty="0" err="1">
                <a:solidFill>
                  <a:schemeClr val="accent6">
                    <a:lumMod val="75000"/>
                  </a:schemeClr>
                </a:solidFill>
              </a:rPr>
              <a:t>bX</a:t>
            </a:r>
            <a:endParaRPr lang="en-US" sz="2400" dirty="0">
              <a:solidFill>
                <a:schemeClr val="accent6">
                  <a:lumMod val="75000"/>
                </a:schemeClr>
              </a:solidFill>
            </a:endParaRPr>
          </a:p>
          <a:p>
            <a:pPr marL="0" indent="0">
              <a:buNone/>
            </a:pPr>
            <a:r>
              <a:rPr lang="en-US" sz="2400" dirty="0"/>
              <a:t>All we need to do is calculate the </a:t>
            </a:r>
            <a:r>
              <a:rPr lang="en-US" sz="2400" dirty="0">
                <a:solidFill>
                  <a:schemeClr val="accent6">
                    <a:lumMod val="75000"/>
                  </a:schemeClr>
                </a:solidFill>
              </a:rPr>
              <a:t>intercept</a:t>
            </a:r>
            <a:r>
              <a:rPr lang="en-US" sz="2400" dirty="0"/>
              <a:t> </a:t>
            </a:r>
            <a:r>
              <a:rPr lang="en-US" sz="2400" b="1" dirty="0"/>
              <a:t>a</a:t>
            </a:r>
            <a:r>
              <a:rPr lang="en-US" sz="2400" dirty="0"/>
              <a:t>, and the </a:t>
            </a:r>
            <a:r>
              <a:rPr lang="en-US" sz="2400" dirty="0">
                <a:solidFill>
                  <a:schemeClr val="accent6">
                    <a:lumMod val="75000"/>
                  </a:schemeClr>
                </a:solidFill>
              </a:rPr>
              <a:t>slope</a:t>
            </a:r>
            <a:r>
              <a:rPr lang="en-US" sz="2400" dirty="0"/>
              <a:t> </a:t>
            </a:r>
            <a:r>
              <a:rPr lang="en-US" sz="2400" b="1" dirty="0"/>
              <a:t>b</a:t>
            </a:r>
            <a:r>
              <a:rPr lang="en-US" sz="2400" dirty="0"/>
              <a:t>, which is easily done if we know:</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5" name="Picture 4" descr="A picture containing indoor&#10;&#10;Description generated with very high confidence">
            <a:extLst>
              <a:ext uri="{FF2B5EF4-FFF2-40B4-BE49-F238E27FC236}">
                <a16:creationId xmlns:a16="http://schemas.microsoft.com/office/drawing/2014/main" id="{D1ABF5A3-7E0B-42AA-BF9F-C5B862821645}"/>
              </a:ext>
            </a:extLst>
          </p:cNvPr>
          <p:cNvPicPr>
            <a:picLocks noChangeAspect="1"/>
          </p:cNvPicPr>
          <p:nvPr/>
        </p:nvPicPr>
        <p:blipFill>
          <a:blip r:embed="rId2"/>
          <a:stretch>
            <a:fillRect/>
          </a:stretch>
        </p:blipFill>
        <p:spPr>
          <a:xfrm>
            <a:off x="3869268" y="3744686"/>
            <a:ext cx="6265180" cy="2386735"/>
          </a:xfrm>
          <a:prstGeom prst="rect">
            <a:avLst/>
          </a:prstGeom>
        </p:spPr>
      </p:pic>
    </p:spTree>
    <p:extLst>
      <p:ext uri="{BB962C8B-B14F-4D97-AF65-F5344CB8AC3E}">
        <p14:creationId xmlns:p14="http://schemas.microsoft.com/office/powerpoint/2010/main" val="92624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7588-2FBB-404D-8A9B-364BBDDF02FE}"/>
              </a:ext>
            </a:extLst>
          </p:cNvPr>
          <p:cNvSpPr>
            <a:spLocks noGrp="1"/>
          </p:cNvSpPr>
          <p:nvPr>
            <p:ph type="title"/>
          </p:nvPr>
        </p:nvSpPr>
        <p:spPr>
          <a:xfrm>
            <a:off x="252919" y="1123837"/>
            <a:ext cx="2947482" cy="4601183"/>
          </a:xfrm>
        </p:spPr>
        <p:txBody>
          <a:bodyPr>
            <a:normAutofit/>
          </a:bodyPr>
          <a:lstStyle/>
          <a:p>
            <a:r>
              <a:rPr lang="en-US" sz="2800" cap="all"/>
              <a:t>EXAMPLE: </a:t>
            </a:r>
            <a:br>
              <a:rPr lang="en-US" sz="2800" cap="all"/>
            </a:br>
            <a:r>
              <a:rPr lang="en-US" sz="2800" cap="all"/>
              <a:t>AGE-DISTANCE</a:t>
            </a:r>
            <a:br>
              <a:rPr lang="en-US" sz="2800" cap="all"/>
            </a:br>
            <a:br>
              <a:rPr lang="en-US" sz="2800" cap="all"/>
            </a:br>
            <a:r>
              <a:rPr lang="en-US" sz="2400"/>
              <a:t>Let's revisit our age-distance example, and find the </a:t>
            </a:r>
            <a:r>
              <a:rPr lang="en-US" sz="2400" b="1"/>
              <a:t>least-squares regression line</a:t>
            </a:r>
            <a:r>
              <a:rPr lang="en-US" sz="2400"/>
              <a:t>.</a:t>
            </a:r>
            <a:endParaRPr lang="en-US" sz="2400" cap="all" dirty="0"/>
          </a:p>
        </p:txBody>
      </p:sp>
      <p:sp>
        <p:nvSpPr>
          <p:cNvPr id="5" name="Content Placeholder 4">
            <a:extLst>
              <a:ext uri="{FF2B5EF4-FFF2-40B4-BE49-F238E27FC236}">
                <a16:creationId xmlns:a16="http://schemas.microsoft.com/office/drawing/2014/main" id="{D80B4E61-F7C4-4E8D-988D-B46723D0B111}"/>
              </a:ext>
            </a:extLst>
          </p:cNvPr>
          <p:cNvSpPr>
            <a:spLocks noGrp="1"/>
          </p:cNvSpPr>
          <p:nvPr>
            <p:ph idx="1"/>
          </p:nvPr>
        </p:nvSpPr>
        <p:spPr>
          <a:xfrm>
            <a:off x="3869268" y="864108"/>
            <a:ext cx="7315200" cy="5120640"/>
          </a:xfrm>
        </p:spPr>
        <p:txBody>
          <a:bodyPr>
            <a:normAutofit fontScale="92500" lnSpcReduction="20000"/>
          </a:bodyPr>
          <a:lstStyle/>
          <a:p>
            <a:pPr marL="0" indent="0">
              <a:buNone/>
            </a:pPr>
            <a:endParaRPr lang="en-US" sz="2200" b="1" dirty="0">
              <a:solidFill>
                <a:srgbClr val="00B0F0"/>
              </a:solidFill>
            </a:endParaRPr>
          </a:p>
          <a:p>
            <a:pPr marL="0" indent="0">
              <a:buNone/>
            </a:pPr>
            <a:endParaRPr lang="en-US" sz="2200" b="1" dirty="0">
              <a:solidFill>
                <a:srgbClr val="00B0F0"/>
              </a:solidFill>
            </a:endParaRPr>
          </a:p>
          <a:p>
            <a:pPr marL="0" indent="0">
              <a:buNone/>
            </a:pPr>
            <a:endParaRPr lang="en-US" sz="2200" b="1" dirty="0">
              <a:solidFill>
                <a:srgbClr val="00B0F0"/>
              </a:solidFill>
            </a:endParaRPr>
          </a:p>
          <a:p>
            <a:pPr marL="0" indent="0">
              <a:buNone/>
            </a:pPr>
            <a:endParaRPr lang="en-US" sz="2200" b="1" dirty="0">
              <a:solidFill>
                <a:srgbClr val="00B0F0"/>
              </a:solidFill>
            </a:endParaRPr>
          </a:p>
          <a:p>
            <a:pPr marL="0" indent="0">
              <a:buNone/>
            </a:pPr>
            <a:r>
              <a:rPr lang="en-US" sz="2200" b="1" dirty="0">
                <a:solidFill>
                  <a:srgbClr val="00B0F0"/>
                </a:solidFill>
              </a:rPr>
              <a:t>Formula: </a:t>
            </a:r>
          </a:p>
          <a:p>
            <a:pPr marL="0" indent="0">
              <a:buNone/>
            </a:pPr>
            <a:endParaRPr lang="en-US" sz="2200" b="1" dirty="0">
              <a:solidFill>
                <a:srgbClr val="00B0F0"/>
              </a:solidFill>
            </a:endParaRPr>
          </a:p>
          <a:p>
            <a:pPr marL="0" indent="0">
              <a:buNone/>
            </a:pPr>
            <a:endParaRPr lang="en-US" sz="2200" b="1" dirty="0">
              <a:solidFill>
                <a:srgbClr val="00B0F0"/>
              </a:solidFill>
            </a:endParaRPr>
          </a:p>
          <a:p>
            <a:pPr marL="0" indent="0">
              <a:buNone/>
            </a:pPr>
            <a:r>
              <a:rPr lang="en-US" sz="2200" b="1" dirty="0">
                <a:solidFill>
                  <a:srgbClr val="00B0F0"/>
                </a:solidFill>
              </a:rPr>
              <a:t>Dependent Variable</a:t>
            </a:r>
            <a:r>
              <a:rPr lang="en-US" sz="2200" dirty="0"/>
              <a:t>:     Distance</a:t>
            </a:r>
          </a:p>
          <a:p>
            <a:pPr marL="0" indent="0">
              <a:buNone/>
            </a:pPr>
            <a:r>
              <a:rPr lang="en-US" sz="2200" b="1" dirty="0">
                <a:solidFill>
                  <a:srgbClr val="00B0F0"/>
                </a:solidFill>
              </a:rPr>
              <a:t>Independent Variable</a:t>
            </a:r>
            <a:r>
              <a:rPr lang="en-US" sz="2200" dirty="0"/>
              <a:t>:    Age</a:t>
            </a:r>
          </a:p>
          <a:p>
            <a:pPr marL="0" indent="0">
              <a:buNone/>
            </a:pPr>
            <a:r>
              <a:rPr lang="en-US" sz="2200" b="1" dirty="0">
                <a:solidFill>
                  <a:srgbClr val="00B0F0"/>
                </a:solidFill>
              </a:rPr>
              <a:t>R (correlation coefficient)</a:t>
            </a:r>
            <a:r>
              <a:rPr lang="en-US" sz="2200" dirty="0"/>
              <a:t>=  -0.7929</a:t>
            </a:r>
          </a:p>
          <a:p>
            <a:pPr marL="0" indent="0">
              <a:buNone/>
            </a:pPr>
            <a:r>
              <a:rPr lang="en-US" sz="2200" b="1" dirty="0">
                <a:solidFill>
                  <a:srgbClr val="00B0F0"/>
                </a:solidFill>
              </a:rPr>
              <a:t>Slope</a:t>
            </a:r>
            <a:r>
              <a:rPr lang="en-US" sz="2200" dirty="0"/>
              <a:t>:       </a:t>
            </a:r>
            <a:r>
              <a:rPr lang="en-US" sz="2200" b="1" dirty="0"/>
              <a:t>b = −0.793 ∗ 82.821.78 = −3 </a:t>
            </a:r>
            <a:endParaRPr lang="en-US" sz="2200" dirty="0"/>
          </a:p>
          <a:p>
            <a:pPr marL="0" indent="0">
              <a:buNone/>
            </a:pPr>
            <a:r>
              <a:rPr lang="en-US" sz="2200" b="1" dirty="0">
                <a:solidFill>
                  <a:srgbClr val="00B0F0"/>
                </a:solidFill>
              </a:rPr>
              <a:t>Intercept</a:t>
            </a:r>
            <a:r>
              <a:rPr lang="en-US" sz="2200" dirty="0"/>
              <a:t> :     </a:t>
            </a:r>
            <a:r>
              <a:rPr lang="pt-BR" sz="2200" b="1" dirty="0"/>
              <a:t>a = 423 - (-3 * 51) = 576</a:t>
            </a:r>
            <a:endParaRPr lang="en-US" sz="2200" b="1" dirty="0">
              <a:solidFill>
                <a:srgbClr val="00B0F0"/>
              </a:solidFill>
            </a:endParaRPr>
          </a:p>
          <a:p>
            <a:pPr marL="0" indent="0">
              <a:buNone/>
            </a:pPr>
            <a:r>
              <a:rPr lang="en-US" sz="2200" b="1" u="sng" dirty="0">
                <a:solidFill>
                  <a:srgbClr val="00B0F0"/>
                </a:solidFill>
              </a:rPr>
              <a:t>Least squares </a:t>
            </a:r>
            <a:r>
              <a:rPr lang="en-US" sz="2200" b="1" u="sng">
                <a:solidFill>
                  <a:srgbClr val="00B0F0"/>
                </a:solidFill>
              </a:rPr>
              <a:t>regression line</a:t>
            </a:r>
            <a:r>
              <a:rPr lang="en-US" sz="2200" b="1" u="sng" dirty="0"/>
              <a:t> </a:t>
            </a:r>
            <a:r>
              <a:rPr lang="en-US" sz="2200" u="sng" dirty="0"/>
              <a:t>:</a:t>
            </a:r>
          </a:p>
          <a:p>
            <a:pPr marL="0" indent="0">
              <a:buNone/>
            </a:pPr>
            <a:r>
              <a:rPr lang="en-US" sz="2200" b="1" dirty="0">
                <a:solidFill>
                  <a:srgbClr val="00B0F0"/>
                </a:solidFill>
              </a:rPr>
              <a:t>Distance</a:t>
            </a:r>
            <a:r>
              <a:rPr lang="en-US" sz="2200" dirty="0"/>
              <a:t> = 576 + (- 3 * Age)</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10" name="Picture 9">
            <a:extLst>
              <a:ext uri="{FF2B5EF4-FFF2-40B4-BE49-F238E27FC236}">
                <a16:creationId xmlns:a16="http://schemas.microsoft.com/office/drawing/2014/main" id="{537BFC9D-59BE-4490-B995-E660A528FB72}"/>
              </a:ext>
            </a:extLst>
          </p:cNvPr>
          <p:cNvPicPr>
            <a:picLocks noChangeAspect="1"/>
          </p:cNvPicPr>
          <p:nvPr/>
        </p:nvPicPr>
        <p:blipFill>
          <a:blip r:embed="rId3"/>
          <a:stretch>
            <a:fillRect/>
          </a:stretch>
        </p:blipFill>
        <p:spPr>
          <a:xfrm>
            <a:off x="3869268" y="4470401"/>
            <a:ext cx="7750560" cy="1629406"/>
          </a:xfrm>
          <a:prstGeom prst="rect">
            <a:avLst/>
          </a:prstGeom>
        </p:spPr>
      </p:pic>
      <p:pic>
        <p:nvPicPr>
          <p:cNvPr id="12" name="Picture 11">
            <a:extLst>
              <a:ext uri="{FF2B5EF4-FFF2-40B4-BE49-F238E27FC236}">
                <a16:creationId xmlns:a16="http://schemas.microsoft.com/office/drawing/2014/main" id="{0C5E6D12-9315-4931-9E39-1D5956CAC201}"/>
              </a:ext>
            </a:extLst>
          </p:cNvPr>
          <p:cNvPicPr>
            <a:picLocks noChangeAspect="1"/>
          </p:cNvPicPr>
          <p:nvPr/>
        </p:nvPicPr>
        <p:blipFill>
          <a:blip r:embed="rId4"/>
          <a:stretch>
            <a:fillRect/>
          </a:stretch>
        </p:blipFill>
        <p:spPr>
          <a:xfrm>
            <a:off x="5567925" y="749049"/>
            <a:ext cx="1958943" cy="984250"/>
          </a:xfrm>
          <a:prstGeom prst="rect">
            <a:avLst/>
          </a:prstGeom>
        </p:spPr>
      </p:pic>
    </p:spTree>
    <p:extLst>
      <p:ext uri="{BB962C8B-B14F-4D97-AF65-F5344CB8AC3E}">
        <p14:creationId xmlns:p14="http://schemas.microsoft.com/office/powerpoint/2010/main" val="4021080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A735-C507-49BA-A840-056B12BFFD8A}"/>
              </a:ext>
            </a:extLst>
          </p:cNvPr>
          <p:cNvSpPr>
            <a:spLocks noGrp="1"/>
          </p:cNvSpPr>
          <p:nvPr>
            <p:ph type="title"/>
          </p:nvPr>
        </p:nvSpPr>
        <p:spPr/>
        <p:txBody>
          <a:bodyPr/>
          <a:lstStyle/>
          <a:p>
            <a:r>
              <a:rPr lang="en-US" dirty="0"/>
              <a:t>Linear Relationships: Prediction</a:t>
            </a:r>
          </a:p>
        </p:txBody>
      </p:sp>
      <p:sp>
        <p:nvSpPr>
          <p:cNvPr id="3" name="Content Placeholder 2">
            <a:extLst>
              <a:ext uri="{FF2B5EF4-FFF2-40B4-BE49-F238E27FC236}">
                <a16:creationId xmlns:a16="http://schemas.microsoft.com/office/drawing/2014/main" id="{6C54BE2E-CBC6-45A7-BF6C-2ACB304C04CE}"/>
              </a:ext>
            </a:extLst>
          </p:cNvPr>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sz="2400" dirty="0"/>
          </a:p>
          <a:p>
            <a:pPr marL="0" indent="0">
              <a:buNone/>
            </a:pPr>
            <a:r>
              <a:rPr lang="en-US" sz="2400" dirty="0"/>
              <a:t>Predict the maximum distance at which a sign is legible for a 60-year-old:</a:t>
            </a:r>
          </a:p>
          <a:p>
            <a:pPr marL="0" indent="0">
              <a:buNone/>
            </a:pPr>
            <a:r>
              <a:rPr lang="en-US" sz="2400" dirty="0"/>
              <a:t>                </a:t>
            </a:r>
            <a:r>
              <a:rPr lang="en-US" sz="2400" b="1" dirty="0"/>
              <a:t>Predicted distance = 576 + (- 3 * 60) = 396</a:t>
            </a:r>
          </a:p>
          <a:p>
            <a:pPr marL="0" indent="0">
              <a:buNone/>
            </a:pPr>
            <a:r>
              <a:rPr lang="en-US" sz="2400" dirty="0"/>
              <a:t>Hence, 396 feet is our best prediction for the maximum distance at which a sign is legible for a 60-year-old.</a:t>
            </a:r>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marL="0" indent="0">
              <a:buNone/>
            </a:pPr>
            <a:endParaRPr lang="en-US" dirty="0"/>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6196A786-4209-4D42-9394-704E5F392CE6}"/>
              </a:ext>
            </a:extLst>
          </p:cNvPr>
          <p:cNvPicPr>
            <a:picLocks noChangeAspect="1"/>
          </p:cNvPicPr>
          <p:nvPr/>
        </p:nvPicPr>
        <p:blipFill>
          <a:blip r:embed="rId2"/>
          <a:stretch>
            <a:fillRect/>
          </a:stretch>
        </p:blipFill>
        <p:spPr>
          <a:xfrm>
            <a:off x="4129088" y="2531215"/>
            <a:ext cx="6052131" cy="3567832"/>
          </a:xfrm>
          <a:prstGeom prst="rect">
            <a:avLst/>
          </a:prstGeom>
        </p:spPr>
      </p:pic>
    </p:spTree>
    <p:extLst>
      <p:ext uri="{BB962C8B-B14F-4D97-AF65-F5344CB8AC3E}">
        <p14:creationId xmlns:p14="http://schemas.microsoft.com/office/powerpoint/2010/main" val="456134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32DD3A65-4044-4394-B925-FBEB49856C94}"/>
              </a:ext>
            </a:extLst>
          </p:cNvPr>
          <p:cNvPicPr>
            <a:picLocks noChangeAspect="1"/>
          </p:cNvPicPr>
          <p:nvPr/>
        </p:nvPicPr>
        <p:blipFill>
          <a:blip r:embed="rId2"/>
          <a:stretch>
            <a:fillRect/>
          </a:stretch>
        </p:blipFill>
        <p:spPr>
          <a:xfrm>
            <a:off x="6092890" y="1647191"/>
            <a:ext cx="5238340" cy="3543963"/>
          </a:xfrm>
          <a:prstGeom prst="rect">
            <a:avLst/>
          </a:prstGeom>
        </p:spPr>
      </p:pic>
      <p:sp>
        <p:nvSpPr>
          <p:cNvPr id="2" name="Title 1">
            <a:extLst>
              <a:ext uri="{FF2B5EF4-FFF2-40B4-BE49-F238E27FC236}">
                <a16:creationId xmlns:a16="http://schemas.microsoft.com/office/drawing/2014/main" id="{91F8594E-C677-4099-9675-76D35F737731}"/>
              </a:ext>
            </a:extLst>
          </p:cNvPr>
          <p:cNvSpPr>
            <a:spLocks noGrp="1"/>
          </p:cNvSpPr>
          <p:nvPr>
            <p:ph type="title"/>
          </p:nvPr>
        </p:nvSpPr>
        <p:spPr>
          <a:xfrm>
            <a:off x="289248" y="1123837"/>
            <a:ext cx="4998963" cy="1255469"/>
          </a:xfrm>
        </p:spPr>
        <p:txBody>
          <a:bodyPr>
            <a:normAutofit/>
          </a:bodyPr>
          <a:lstStyle/>
          <a:p>
            <a:r>
              <a:rPr lang="en-US" dirty="0"/>
              <a:t>Linear Relationships: Extrapolation</a:t>
            </a:r>
          </a:p>
        </p:txBody>
      </p:sp>
      <p:sp>
        <p:nvSpPr>
          <p:cNvPr id="3" name="Content Placeholder 2">
            <a:extLst>
              <a:ext uri="{FF2B5EF4-FFF2-40B4-BE49-F238E27FC236}">
                <a16:creationId xmlns:a16="http://schemas.microsoft.com/office/drawing/2014/main" id="{B567FC29-6C99-4F85-A1F9-EDE546232936}"/>
              </a:ext>
            </a:extLst>
          </p:cNvPr>
          <p:cNvSpPr>
            <a:spLocks noGrp="1"/>
          </p:cNvSpPr>
          <p:nvPr>
            <p:ph idx="1"/>
          </p:nvPr>
        </p:nvSpPr>
        <p:spPr>
          <a:xfrm>
            <a:off x="289249" y="2510395"/>
            <a:ext cx="4998962" cy="3274586"/>
          </a:xfrm>
        </p:spPr>
        <p:txBody>
          <a:bodyPr anchor="t">
            <a:normAutofit/>
          </a:bodyPr>
          <a:lstStyle/>
          <a:p>
            <a:pPr>
              <a:buFont typeface="Wingdings" panose="05000000000000000000" pitchFamily="2" charset="2"/>
              <a:buChar char="§"/>
            </a:pPr>
            <a:r>
              <a:rPr lang="en-US" dirty="0">
                <a:solidFill>
                  <a:srgbClr val="FFFFFF"/>
                </a:solidFill>
              </a:rPr>
              <a:t>Prediction for ranges of the explanatory variable that are not in the data is called </a:t>
            </a:r>
            <a:r>
              <a:rPr lang="en-US" b="1" dirty="0">
                <a:solidFill>
                  <a:srgbClr val="FFFFFF"/>
                </a:solidFill>
              </a:rPr>
              <a:t>extrapolation.</a:t>
            </a:r>
          </a:p>
          <a:p>
            <a:pPr>
              <a:buFont typeface="Wingdings" panose="05000000000000000000" pitchFamily="2" charset="2"/>
              <a:buChar char="§"/>
            </a:pPr>
            <a:r>
              <a:rPr lang="en-US" dirty="0">
                <a:solidFill>
                  <a:srgbClr val="FFFFFF"/>
                </a:solidFill>
              </a:rPr>
              <a:t>Extrapolation can lead to very poor or illogical predictions.</a:t>
            </a:r>
            <a:endParaRPr lang="en-US" b="1" dirty="0">
              <a:solidFill>
                <a:srgbClr val="FFFFFF"/>
              </a:solidFill>
            </a:endParaRPr>
          </a:p>
          <a:p>
            <a:pPr>
              <a:buFont typeface="Wingdings" panose="05000000000000000000" pitchFamily="2" charset="2"/>
              <a:buChar char="§"/>
            </a:pPr>
            <a:endParaRPr lang="en-US" b="1" dirty="0">
              <a:solidFill>
                <a:srgbClr val="FFFFFF"/>
              </a:solidFill>
            </a:endParaRPr>
          </a:p>
          <a:p>
            <a:pPr>
              <a:buFont typeface="Wingdings" panose="05000000000000000000" pitchFamily="2" charset="2"/>
              <a:buChar char="§"/>
            </a:pPr>
            <a:endParaRPr lang="en-US" b="1" dirty="0">
              <a:solidFill>
                <a:srgbClr val="FFFFFF"/>
              </a:solidFill>
            </a:endParaRPr>
          </a:p>
          <a:p>
            <a:pPr>
              <a:buFont typeface="Wingdings" panose="05000000000000000000" pitchFamily="2" charset="2"/>
              <a:buChar char="§"/>
            </a:pPr>
            <a:endParaRPr lang="en-US" b="1" dirty="0">
              <a:solidFill>
                <a:srgbClr val="FFFFFF"/>
              </a:solidFill>
            </a:endParaRPr>
          </a:p>
          <a:p>
            <a:pPr>
              <a:buFont typeface="Wingdings" panose="05000000000000000000" pitchFamily="2" charset="2"/>
              <a:buChar char="§"/>
            </a:pPr>
            <a:endParaRPr lang="en-US" dirty="0">
              <a:solidFill>
                <a:srgbClr val="FFFFFF"/>
              </a:solidFill>
            </a:endParaRPr>
          </a:p>
        </p:txBody>
      </p:sp>
    </p:spTree>
    <p:extLst>
      <p:ext uri="{BB962C8B-B14F-4D97-AF65-F5344CB8AC3E}">
        <p14:creationId xmlns:p14="http://schemas.microsoft.com/office/powerpoint/2010/main" val="1011319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F0060A5A-E015-49CF-96DB-919B97B720F5}"/>
              </a:ext>
            </a:extLst>
          </p:cNvPr>
          <p:cNvPicPr>
            <a:picLocks noChangeAspect="1"/>
          </p:cNvPicPr>
          <p:nvPr/>
        </p:nvPicPr>
        <p:blipFill>
          <a:blip r:embed="rId2"/>
          <a:stretch>
            <a:fillRect/>
          </a:stretch>
        </p:blipFill>
        <p:spPr>
          <a:xfrm>
            <a:off x="5137463" y="1209841"/>
            <a:ext cx="6193767" cy="4430165"/>
          </a:xfrm>
          <a:prstGeom prst="rect">
            <a:avLst/>
          </a:prstGeom>
        </p:spPr>
      </p:pic>
      <p:sp>
        <p:nvSpPr>
          <p:cNvPr id="2" name="Title 1">
            <a:extLst>
              <a:ext uri="{FF2B5EF4-FFF2-40B4-BE49-F238E27FC236}">
                <a16:creationId xmlns:a16="http://schemas.microsoft.com/office/drawing/2014/main" id="{4F5E560B-021E-407A-BBA4-964B0E3265FF}"/>
              </a:ext>
            </a:extLst>
          </p:cNvPr>
          <p:cNvSpPr>
            <a:spLocks noGrp="1"/>
          </p:cNvSpPr>
          <p:nvPr>
            <p:ph type="title"/>
          </p:nvPr>
        </p:nvSpPr>
        <p:spPr>
          <a:xfrm>
            <a:off x="289249" y="1123837"/>
            <a:ext cx="4016116" cy="1255469"/>
          </a:xfrm>
        </p:spPr>
        <p:txBody>
          <a:bodyPr>
            <a:normAutofit/>
          </a:bodyPr>
          <a:lstStyle/>
          <a:p>
            <a:r>
              <a:rPr lang="en-US" sz="2800"/>
              <a:t>Causation and Lurking Variables: Impact on X and Y</a:t>
            </a:r>
          </a:p>
        </p:txBody>
      </p:sp>
      <p:sp>
        <p:nvSpPr>
          <p:cNvPr id="3" name="Content Placeholder 2">
            <a:extLst>
              <a:ext uri="{FF2B5EF4-FFF2-40B4-BE49-F238E27FC236}">
                <a16:creationId xmlns:a16="http://schemas.microsoft.com/office/drawing/2014/main" id="{E453927D-DA1F-4547-AA23-7221CEEB57FE}"/>
              </a:ext>
            </a:extLst>
          </p:cNvPr>
          <p:cNvSpPr>
            <a:spLocks noGrp="1"/>
          </p:cNvSpPr>
          <p:nvPr>
            <p:ph idx="1"/>
          </p:nvPr>
        </p:nvSpPr>
        <p:spPr>
          <a:xfrm>
            <a:off x="289249" y="2510395"/>
            <a:ext cx="4016116" cy="3274586"/>
          </a:xfrm>
        </p:spPr>
        <p:txBody>
          <a:bodyPr anchor="t">
            <a:normAutofit/>
          </a:bodyPr>
          <a:lstStyle/>
          <a:p>
            <a:endParaRPr lang="en-US" dirty="0">
              <a:solidFill>
                <a:srgbClr val="FFFFFF"/>
              </a:solidFill>
            </a:endParaRPr>
          </a:p>
          <a:p>
            <a:r>
              <a:rPr lang="en-US" dirty="0">
                <a:solidFill>
                  <a:srgbClr val="FFFFFF"/>
                </a:solidFill>
              </a:rPr>
              <a:t>The scatterplot clearly displays a fairly strong (slightly curved) </a:t>
            </a:r>
            <a:r>
              <a:rPr lang="en-US" b="1" dirty="0">
                <a:solidFill>
                  <a:srgbClr val="FFFFFF"/>
                </a:solidFill>
              </a:rPr>
              <a:t>positive</a:t>
            </a:r>
            <a:r>
              <a:rPr lang="en-US" dirty="0">
                <a:solidFill>
                  <a:srgbClr val="FFFFFF"/>
                </a:solidFill>
              </a:rPr>
              <a:t> relationship between the two variables. </a:t>
            </a:r>
          </a:p>
          <a:p>
            <a:endParaRPr lang="en-US" dirty="0">
              <a:solidFill>
                <a:srgbClr val="FFFFFF"/>
              </a:solidFill>
            </a:endParaRPr>
          </a:p>
          <a:p>
            <a:r>
              <a:rPr lang="en-US" dirty="0">
                <a:solidFill>
                  <a:srgbClr val="FFFFFF"/>
                </a:solidFill>
              </a:rPr>
              <a:t>Does sending more </a:t>
            </a:r>
            <a:r>
              <a:rPr lang="en-US" dirty="0" err="1">
                <a:solidFill>
                  <a:srgbClr val="FFFFFF"/>
                </a:solidFill>
              </a:rPr>
              <a:t>fier</a:t>
            </a:r>
            <a:r>
              <a:rPr lang="en-US" dirty="0">
                <a:solidFill>
                  <a:srgbClr val="FFFFFF"/>
                </a:solidFill>
              </a:rPr>
              <a:t> fighters cause more damage?</a:t>
            </a:r>
          </a:p>
          <a:p>
            <a:endParaRPr lang="en-US" dirty="0">
              <a:solidFill>
                <a:srgbClr val="FFFFFF"/>
              </a:solidFill>
            </a:endParaRPr>
          </a:p>
        </p:txBody>
      </p:sp>
    </p:spTree>
    <p:extLst>
      <p:ext uri="{BB962C8B-B14F-4D97-AF65-F5344CB8AC3E}">
        <p14:creationId xmlns:p14="http://schemas.microsoft.com/office/powerpoint/2010/main" val="1518430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38" y="46653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288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19D5A8C6-B1A2-4433-A825-3835C2D4A074}"/>
              </a:ext>
            </a:extLst>
          </p:cNvPr>
          <p:cNvPicPr>
            <a:picLocks noGrp="1" noChangeAspect="1"/>
          </p:cNvPicPr>
          <p:nvPr>
            <p:ph idx="1"/>
          </p:nvPr>
        </p:nvPicPr>
        <p:blipFill>
          <a:blip r:embed="rId2"/>
          <a:stretch>
            <a:fillRect/>
          </a:stretch>
        </p:blipFill>
        <p:spPr>
          <a:xfrm>
            <a:off x="6586977" y="1147273"/>
            <a:ext cx="4908848" cy="4555302"/>
          </a:xfrm>
          <a:prstGeom prst="rect">
            <a:avLst/>
          </a:prstGeom>
        </p:spPr>
      </p:pic>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8E88CA-68BA-43E4-93E8-D87ACBCC6A38}"/>
              </a:ext>
            </a:extLst>
          </p:cNvPr>
          <p:cNvSpPr>
            <a:spLocks noGrp="1"/>
          </p:cNvSpPr>
          <p:nvPr>
            <p:ph type="title"/>
          </p:nvPr>
        </p:nvSpPr>
        <p:spPr>
          <a:xfrm>
            <a:off x="1022900" y="1917880"/>
            <a:ext cx="4705801" cy="3255264"/>
          </a:xfrm>
        </p:spPr>
        <p:txBody>
          <a:bodyPr vert="horz" lIns="91440" tIns="45720" rIns="91440" bIns="45720" rtlCol="0" anchor="b">
            <a:normAutofit fontScale="90000"/>
          </a:bodyPr>
          <a:lstStyle/>
          <a:p>
            <a:br>
              <a:rPr lang="en-US" sz="1500" b="1" spc="-100" dirty="0"/>
            </a:br>
            <a:br>
              <a:rPr lang="en-US" sz="1500" b="1" spc="-100" dirty="0"/>
            </a:br>
            <a:br>
              <a:rPr lang="en-US" sz="1500" b="1" spc="-100" dirty="0"/>
            </a:br>
            <a:r>
              <a:rPr lang="en-US" b="1" spc="-100" dirty="0"/>
              <a:t>Lurking variable:</a:t>
            </a:r>
            <a:br>
              <a:rPr lang="en-US" b="1" spc="-100" dirty="0"/>
            </a:br>
            <a:br>
              <a:rPr lang="en-US" sz="2400" b="1" spc="-100" dirty="0"/>
            </a:br>
            <a:r>
              <a:rPr lang="en-US" sz="2400" spc="-100" dirty="0"/>
              <a:t>There is a </a:t>
            </a:r>
            <a:r>
              <a:rPr lang="en-US" sz="2400" b="1" spc="-100" dirty="0"/>
              <a:t>third variable in the background</a:t>
            </a:r>
            <a:r>
              <a:rPr lang="en-US" sz="2400" spc="-100" dirty="0"/>
              <a:t>—the seriousness of the fire—that is responsible for the observed relationship, called Lurking variable.</a:t>
            </a:r>
            <a:br>
              <a:rPr lang="en-US" sz="2400" spc="-100" dirty="0"/>
            </a:br>
            <a:r>
              <a:rPr lang="en-US" sz="2400" spc="-100" dirty="0"/>
              <a:t>A </a:t>
            </a:r>
            <a:r>
              <a:rPr lang="en-US" sz="2400" b="1" spc="-100" dirty="0"/>
              <a:t>lurking variable</a:t>
            </a:r>
            <a:r>
              <a:rPr lang="en-US" sz="2400" spc="-100" dirty="0"/>
              <a:t> is a variable that is not among the explanatory or response variables in a study, but could substantially affect your interpretation of the relationship among those variables.</a:t>
            </a:r>
            <a:br>
              <a:rPr lang="en-US" sz="2400" spc="-100" dirty="0"/>
            </a:br>
            <a:br>
              <a:rPr lang="en-US" sz="1500" spc="-100" dirty="0"/>
            </a:br>
            <a:br>
              <a:rPr lang="en-US" sz="1500" spc="-100" dirty="0"/>
            </a:br>
            <a:br>
              <a:rPr lang="en-US" sz="1500" b="1" spc="-100" dirty="0"/>
            </a:br>
            <a:endParaRPr lang="en-US" sz="1500" spc="-100" dirty="0"/>
          </a:p>
        </p:txBody>
      </p:sp>
    </p:spTree>
    <p:extLst>
      <p:ext uri="{BB962C8B-B14F-4D97-AF65-F5344CB8AC3E}">
        <p14:creationId xmlns:p14="http://schemas.microsoft.com/office/powerpoint/2010/main" val="1970877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1C8C-4103-416F-8422-674580677605}"/>
              </a:ext>
            </a:extLst>
          </p:cNvPr>
          <p:cNvSpPr>
            <a:spLocks noGrp="1"/>
          </p:cNvSpPr>
          <p:nvPr>
            <p:ph type="title"/>
          </p:nvPr>
        </p:nvSpPr>
        <p:spPr>
          <a:xfrm>
            <a:off x="252919" y="1123837"/>
            <a:ext cx="2947482" cy="4601183"/>
          </a:xfrm>
        </p:spPr>
        <p:txBody>
          <a:bodyPr>
            <a:normAutofit/>
          </a:bodyPr>
          <a:lstStyle/>
          <a:p>
            <a:r>
              <a:rPr lang="en-US" dirty="0"/>
              <a:t>Causation</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899875418"/>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517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D27C-E1DE-4994-AACB-EDB995FF893C}"/>
              </a:ext>
            </a:extLst>
          </p:cNvPr>
          <p:cNvSpPr>
            <a:spLocks noGrp="1"/>
          </p:cNvSpPr>
          <p:nvPr>
            <p:ph type="title"/>
          </p:nvPr>
        </p:nvSpPr>
        <p:spPr/>
        <p:txBody>
          <a:bodyPr/>
          <a:lstStyle/>
          <a:p>
            <a:r>
              <a:rPr lang="en-US" dirty="0"/>
              <a:t>The Role-Type Classification</a:t>
            </a:r>
            <a:br>
              <a:rPr lang="en-US" dirty="0"/>
            </a:br>
            <a:endParaRPr lang="en-US" dirty="0"/>
          </a:p>
        </p:txBody>
      </p:sp>
      <p:sp>
        <p:nvSpPr>
          <p:cNvPr id="3" name="Content Placeholder 2">
            <a:extLst>
              <a:ext uri="{FF2B5EF4-FFF2-40B4-BE49-F238E27FC236}">
                <a16:creationId xmlns:a16="http://schemas.microsoft.com/office/drawing/2014/main" id="{B704AE36-559B-486B-8765-29EA488A6DA2}"/>
              </a:ext>
            </a:extLst>
          </p:cNvPr>
          <p:cNvSpPr>
            <a:spLocks noGrp="1"/>
          </p:cNvSpPr>
          <p:nvPr>
            <p:ph idx="1"/>
          </p:nvPr>
        </p:nvSpPr>
        <p:spPr/>
        <p:txBody>
          <a:bodyPr/>
          <a:lstStyle/>
          <a:p>
            <a:pPr marL="0" indent="0">
              <a:buNone/>
            </a:pPr>
            <a:r>
              <a:rPr lang="en-US" dirty="0"/>
              <a:t>If we further classify each of the two relevant variables according to </a:t>
            </a:r>
            <a:r>
              <a:rPr lang="en-US" b="1" u="sng" dirty="0">
                <a:solidFill>
                  <a:schemeClr val="accent6">
                    <a:lumMod val="75000"/>
                  </a:schemeClr>
                </a:solidFill>
              </a:rPr>
              <a:t>type</a:t>
            </a:r>
            <a:r>
              <a:rPr lang="en-US" dirty="0"/>
              <a:t> (categorical or quantitative), we get the following 4 possibilities for </a:t>
            </a:r>
            <a:r>
              <a:rPr lang="en-US" b="1" dirty="0"/>
              <a:t>"role-type classification"</a:t>
            </a:r>
            <a:endParaRPr lang="en-US" dirty="0"/>
          </a:p>
          <a:p>
            <a:pPr marL="457200" indent="-457200">
              <a:buFont typeface="+mj-lt"/>
              <a:buAutoNum type="arabicPeriod"/>
            </a:pPr>
            <a:r>
              <a:rPr lang="en-US" dirty="0"/>
              <a:t>Categorical explanatory and quantitative response</a:t>
            </a:r>
          </a:p>
          <a:p>
            <a:pPr marL="457200" indent="-457200">
              <a:buFont typeface="+mj-lt"/>
              <a:buAutoNum type="arabicPeriod"/>
            </a:pPr>
            <a:r>
              <a:rPr lang="en-US" dirty="0"/>
              <a:t>Categorical explanatory and categorical response</a:t>
            </a:r>
          </a:p>
          <a:p>
            <a:pPr marL="457200" indent="-457200">
              <a:buFont typeface="+mj-lt"/>
              <a:buAutoNum type="arabicPeriod"/>
            </a:pPr>
            <a:r>
              <a:rPr lang="en-US" dirty="0"/>
              <a:t>Quantitative explanatory and quantitative response</a:t>
            </a:r>
          </a:p>
          <a:p>
            <a:pPr marL="457200" indent="-457200">
              <a:buFont typeface="+mj-lt"/>
              <a:buAutoNum type="arabicPeriod"/>
            </a:pPr>
            <a:r>
              <a:rPr lang="en-US" dirty="0"/>
              <a:t>Quantitative explanatory and categorical response</a:t>
            </a:r>
          </a:p>
          <a:p>
            <a:endParaRPr lang="en-US" dirty="0"/>
          </a:p>
        </p:txBody>
      </p:sp>
    </p:spTree>
    <p:extLst>
      <p:ext uri="{BB962C8B-B14F-4D97-AF65-F5344CB8AC3E}">
        <p14:creationId xmlns:p14="http://schemas.microsoft.com/office/powerpoint/2010/main" val="94418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screenshot of a cell phone&#10;&#10;Description generated with very high confidence">
            <a:extLst>
              <a:ext uri="{FF2B5EF4-FFF2-40B4-BE49-F238E27FC236}">
                <a16:creationId xmlns:a16="http://schemas.microsoft.com/office/drawing/2014/main" id="{2AD17181-E59F-4275-9894-584ED5785907}"/>
              </a:ext>
            </a:extLst>
          </p:cNvPr>
          <p:cNvPicPr>
            <a:picLocks noGrp="1" noChangeAspect="1"/>
          </p:cNvPicPr>
          <p:nvPr>
            <p:ph idx="1"/>
          </p:nvPr>
        </p:nvPicPr>
        <p:blipFill>
          <a:blip r:embed="rId2"/>
          <a:stretch>
            <a:fillRect/>
          </a:stretch>
        </p:blipFill>
        <p:spPr>
          <a:xfrm>
            <a:off x="5120640" y="1445356"/>
            <a:ext cx="6367271" cy="3959136"/>
          </a:xfrm>
          <a:prstGeom prst="rect">
            <a:avLst/>
          </a:prstGeom>
        </p:spPr>
      </p:pic>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317F48-7201-4975-9A7A-BA49BC3A61D5}"/>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2800" dirty="0"/>
              <a:t>In each of the 4 cases, different statistical tools (displays and numerical measures) should be used in order to explore the relationship between the two variables.</a:t>
            </a:r>
            <a:endParaRPr lang="en-US" sz="2800" spc="-100" dirty="0"/>
          </a:p>
        </p:txBody>
      </p:sp>
    </p:spTree>
    <p:extLst>
      <p:ext uri="{BB962C8B-B14F-4D97-AF65-F5344CB8AC3E}">
        <p14:creationId xmlns:p14="http://schemas.microsoft.com/office/powerpoint/2010/main" val="167688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B1D6-FFA0-42B0-93F2-E1373293AE38}"/>
              </a:ext>
            </a:extLst>
          </p:cNvPr>
          <p:cNvSpPr>
            <a:spLocks noGrp="1"/>
          </p:cNvSpPr>
          <p:nvPr>
            <p:ph type="title"/>
          </p:nvPr>
        </p:nvSpPr>
        <p:spPr/>
        <p:txBody>
          <a:bodyPr/>
          <a:lstStyle/>
          <a:p>
            <a:r>
              <a:rPr lang="en-US" dirty="0"/>
              <a:t>Examples</a:t>
            </a:r>
          </a:p>
        </p:txBody>
      </p:sp>
      <p:sp>
        <p:nvSpPr>
          <p:cNvPr id="7" name="Content Placeholder 6">
            <a:extLst>
              <a:ext uri="{FF2B5EF4-FFF2-40B4-BE49-F238E27FC236}">
                <a16:creationId xmlns:a16="http://schemas.microsoft.com/office/drawing/2014/main" id="{3DE0B25B-9291-45F9-97E1-0CD1477F4F50}"/>
              </a:ext>
            </a:extLst>
          </p:cNvPr>
          <p:cNvSpPr>
            <a:spLocks noGrp="1"/>
          </p:cNvSpPr>
          <p:nvPr>
            <p:ph idx="1"/>
          </p:nvPr>
        </p:nvSpPr>
        <p:spPr>
          <a:xfrm>
            <a:off x="3521677" y="840260"/>
            <a:ext cx="7957750" cy="5486400"/>
          </a:xfrm>
        </p:spPr>
        <p:txBody>
          <a:bodyPr>
            <a:normAutofit fontScale="92500" lnSpcReduction="20000"/>
          </a:bodyPr>
          <a:lstStyle/>
          <a:p>
            <a:pPr marL="0" indent="0">
              <a:buNone/>
            </a:pPr>
            <a:r>
              <a:rPr lang="en-US" b="1" dirty="0"/>
              <a:t>Gender</a:t>
            </a:r>
            <a:r>
              <a:rPr lang="en-US" dirty="0"/>
              <a:t> is the </a:t>
            </a:r>
            <a:r>
              <a:rPr lang="en-US" b="1" dirty="0"/>
              <a:t>explanatory</a:t>
            </a:r>
            <a:r>
              <a:rPr lang="en-US" dirty="0"/>
              <a:t> variable and it is </a:t>
            </a:r>
            <a:r>
              <a:rPr lang="en-US" b="1" dirty="0"/>
              <a:t>categorical</a:t>
            </a:r>
            <a:r>
              <a:rPr lang="en-US" dirty="0"/>
              <a:t>.</a:t>
            </a:r>
          </a:p>
          <a:p>
            <a:pPr marL="0" indent="0">
              <a:buNone/>
            </a:pPr>
            <a:r>
              <a:rPr lang="en-US" b="1" dirty="0"/>
              <a:t>Test score</a:t>
            </a:r>
            <a:r>
              <a:rPr lang="en-US" dirty="0"/>
              <a:t> is the </a:t>
            </a:r>
            <a:r>
              <a:rPr lang="en-US" b="1" dirty="0"/>
              <a:t>response</a:t>
            </a:r>
            <a:r>
              <a:rPr lang="en-US" dirty="0"/>
              <a:t> variable and it is </a:t>
            </a:r>
            <a:r>
              <a:rPr lang="en-US" b="1" dirty="0"/>
              <a:t>quantitative</a:t>
            </a:r>
            <a:r>
              <a:rPr lang="en-US" dirty="0"/>
              <a:t>.</a:t>
            </a:r>
          </a:p>
          <a:p>
            <a:pPr marL="0" indent="0">
              <a:buNone/>
            </a:pPr>
            <a:r>
              <a:rPr lang="en-US" dirty="0"/>
              <a:t>Therefore this is an example of </a:t>
            </a:r>
            <a:r>
              <a:rPr lang="en-US" b="1" dirty="0">
                <a:solidFill>
                  <a:srgbClr val="00B0F0"/>
                </a:solidFill>
              </a:rPr>
              <a:t>case C→Q</a:t>
            </a:r>
            <a:r>
              <a:rPr lang="en-US" dirty="0"/>
              <a:t>.</a:t>
            </a:r>
          </a:p>
          <a:p>
            <a:endParaRPr lang="en-US" dirty="0"/>
          </a:p>
          <a:p>
            <a:pPr marL="0" indent="0">
              <a:buNone/>
            </a:pPr>
            <a:r>
              <a:rPr lang="en-US" b="1" dirty="0"/>
              <a:t>Light Type</a:t>
            </a:r>
            <a:r>
              <a:rPr lang="en-US" dirty="0"/>
              <a:t> is the </a:t>
            </a:r>
            <a:r>
              <a:rPr lang="en-US" b="1" dirty="0"/>
              <a:t>explanatory</a:t>
            </a:r>
            <a:r>
              <a:rPr lang="en-US" dirty="0"/>
              <a:t> variable and it is </a:t>
            </a:r>
            <a:r>
              <a:rPr lang="en-US" b="1" dirty="0"/>
              <a:t>categorical</a:t>
            </a:r>
            <a:r>
              <a:rPr lang="en-US" dirty="0"/>
              <a:t>.</a:t>
            </a:r>
          </a:p>
          <a:p>
            <a:pPr marL="0" indent="0">
              <a:buNone/>
            </a:pPr>
            <a:r>
              <a:rPr lang="en-US" b="1" dirty="0"/>
              <a:t>Nearsightedness</a:t>
            </a:r>
            <a:r>
              <a:rPr lang="en-US" dirty="0"/>
              <a:t> is the </a:t>
            </a:r>
            <a:r>
              <a:rPr lang="en-US" b="1" dirty="0"/>
              <a:t>response</a:t>
            </a:r>
            <a:r>
              <a:rPr lang="en-US" dirty="0"/>
              <a:t> variable and it is </a:t>
            </a:r>
            <a:r>
              <a:rPr lang="en-US" b="1" dirty="0"/>
              <a:t>categorical</a:t>
            </a:r>
            <a:r>
              <a:rPr lang="en-US" dirty="0"/>
              <a:t>.</a:t>
            </a:r>
          </a:p>
          <a:p>
            <a:pPr marL="0" indent="0">
              <a:buNone/>
            </a:pPr>
            <a:r>
              <a:rPr lang="en-US" dirty="0"/>
              <a:t>Therefore this is an example of </a:t>
            </a:r>
            <a:r>
              <a:rPr lang="en-US" b="1" dirty="0">
                <a:solidFill>
                  <a:srgbClr val="00B0F0"/>
                </a:solidFill>
              </a:rPr>
              <a:t>case C→C</a:t>
            </a:r>
            <a:r>
              <a:rPr lang="en-US" dirty="0"/>
              <a:t>.</a:t>
            </a:r>
          </a:p>
          <a:p>
            <a:pPr marL="0" indent="0">
              <a:buNone/>
            </a:pPr>
            <a:endParaRPr lang="en-US" b="1" dirty="0"/>
          </a:p>
          <a:p>
            <a:pPr marL="0" indent="0">
              <a:buNone/>
            </a:pPr>
            <a:r>
              <a:rPr lang="en-US" b="1" dirty="0"/>
              <a:t>SAT Score</a:t>
            </a:r>
            <a:r>
              <a:rPr lang="en-US" dirty="0"/>
              <a:t> is the </a:t>
            </a:r>
            <a:r>
              <a:rPr lang="en-US" b="1" dirty="0"/>
              <a:t>explanatory</a:t>
            </a:r>
            <a:r>
              <a:rPr lang="en-US" dirty="0"/>
              <a:t> variable and it is </a:t>
            </a:r>
            <a:r>
              <a:rPr lang="en-US" b="1" dirty="0"/>
              <a:t>quantitative</a:t>
            </a:r>
            <a:r>
              <a:rPr lang="en-US" dirty="0"/>
              <a:t>.</a:t>
            </a:r>
          </a:p>
          <a:p>
            <a:pPr marL="0" indent="0">
              <a:buNone/>
            </a:pPr>
            <a:r>
              <a:rPr lang="en-US" b="1" dirty="0"/>
              <a:t>GPA of Freshman Year</a:t>
            </a:r>
            <a:r>
              <a:rPr lang="en-US" dirty="0"/>
              <a:t> is the </a:t>
            </a:r>
            <a:r>
              <a:rPr lang="en-US" b="1" dirty="0"/>
              <a:t>response</a:t>
            </a:r>
            <a:r>
              <a:rPr lang="en-US" dirty="0"/>
              <a:t> variable and it is </a:t>
            </a:r>
            <a:r>
              <a:rPr lang="en-US" b="1" dirty="0"/>
              <a:t>quantitative</a:t>
            </a:r>
            <a:r>
              <a:rPr lang="en-US" dirty="0"/>
              <a:t>.</a:t>
            </a:r>
          </a:p>
          <a:p>
            <a:pPr marL="0" indent="0">
              <a:buNone/>
            </a:pPr>
            <a:r>
              <a:rPr lang="en-US" dirty="0"/>
              <a:t>Therefore this is an example of </a:t>
            </a:r>
            <a:r>
              <a:rPr lang="en-US" b="1" dirty="0">
                <a:solidFill>
                  <a:srgbClr val="00B0F0"/>
                </a:solidFill>
              </a:rPr>
              <a:t>case Q→Q</a:t>
            </a:r>
            <a:r>
              <a:rPr lang="en-US" dirty="0"/>
              <a:t>.</a:t>
            </a:r>
          </a:p>
          <a:p>
            <a:endParaRPr lang="en-US" dirty="0"/>
          </a:p>
          <a:p>
            <a:pPr marL="0" indent="0">
              <a:buNone/>
            </a:pPr>
            <a:r>
              <a:rPr lang="en-US" b="1" dirty="0"/>
              <a:t>Time</a:t>
            </a:r>
            <a:r>
              <a:rPr lang="en-US" dirty="0"/>
              <a:t> is the </a:t>
            </a:r>
            <a:r>
              <a:rPr lang="en-US" b="1" dirty="0"/>
              <a:t>explanatory</a:t>
            </a:r>
            <a:r>
              <a:rPr lang="en-US" dirty="0"/>
              <a:t> variable and it is </a:t>
            </a:r>
            <a:r>
              <a:rPr lang="en-US" b="1" dirty="0"/>
              <a:t>quantitative</a:t>
            </a:r>
            <a:r>
              <a:rPr lang="en-US" dirty="0"/>
              <a:t>.</a:t>
            </a:r>
          </a:p>
          <a:p>
            <a:pPr marL="0" indent="0">
              <a:buNone/>
            </a:pPr>
            <a:r>
              <a:rPr lang="en-US" b="1" dirty="0"/>
              <a:t>Driving Test Outcome</a:t>
            </a:r>
            <a:r>
              <a:rPr lang="en-US" dirty="0"/>
              <a:t> is the </a:t>
            </a:r>
            <a:r>
              <a:rPr lang="en-US" b="1" dirty="0"/>
              <a:t>response</a:t>
            </a:r>
            <a:r>
              <a:rPr lang="en-US" dirty="0"/>
              <a:t> variable and it is </a:t>
            </a:r>
            <a:r>
              <a:rPr lang="en-US" b="1" dirty="0"/>
              <a:t>categorical</a:t>
            </a:r>
            <a:r>
              <a:rPr lang="en-US" dirty="0"/>
              <a:t>.</a:t>
            </a:r>
          </a:p>
          <a:p>
            <a:pPr marL="0" indent="0">
              <a:buNone/>
            </a:pPr>
            <a:r>
              <a:rPr lang="en-US" dirty="0"/>
              <a:t>Therefore this is an example of </a:t>
            </a:r>
            <a:r>
              <a:rPr lang="en-US" b="1" dirty="0">
                <a:solidFill>
                  <a:srgbClr val="00B0F0"/>
                </a:solidFill>
              </a:rPr>
              <a:t>case Q→C</a:t>
            </a:r>
            <a:r>
              <a:rPr lang="en-US" dirty="0"/>
              <a:t>.</a:t>
            </a:r>
          </a:p>
          <a:p>
            <a:endParaRPr lang="en-US" dirty="0"/>
          </a:p>
        </p:txBody>
      </p:sp>
    </p:spTree>
    <p:extLst>
      <p:ext uri="{BB962C8B-B14F-4D97-AF65-F5344CB8AC3E}">
        <p14:creationId xmlns:p14="http://schemas.microsoft.com/office/powerpoint/2010/main" val="3866955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screenshot of a cell phone&#10;&#10;Description generated with very high confidence">
            <a:extLst>
              <a:ext uri="{FF2B5EF4-FFF2-40B4-BE49-F238E27FC236}">
                <a16:creationId xmlns:a16="http://schemas.microsoft.com/office/drawing/2014/main" id="{1916B5EC-3D0C-474A-B415-735ACDAEA817}"/>
              </a:ext>
            </a:extLst>
          </p:cNvPr>
          <p:cNvPicPr>
            <a:picLocks noGrp="1" noChangeAspect="1"/>
          </p:cNvPicPr>
          <p:nvPr>
            <p:ph idx="1"/>
          </p:nvPr>
        </p:nvPicPr>
        <p:blipFill>
          <a:blip r:embed="rId3"/>
          <a:stretch>
            <a:fillRect/>
          </a:stretch>
        </p:blipFill>
        <p:spPr>
          <a:xfrm>
            <a:off x="1063691" y="731074"/>
            <a:ext cx="4789994" cy="3063870"/>
          </a:xfrm>
          <a:prstGeom prst="rect">
            <a:avLst/>
          </a:prstGeom>
        </p:spPr>
      </p:pic>
      <p:pic>
        <p:nvPicPr>
          <p:cNvPr id="7" name="Picture 6">
            <a:extLst>
              <a:ext uri="{FF2B5EF4-FFF2-40B4-BE49-F238E27FC236}">
                <a16:creationId xmlns:a16="http://schemas.microsoft.com/office/drawing/2014/main" id="{194C0E9D-DB4C-475C-8D8E-1C2CCF708019}"/>
              </a:ext>
            </a:extLst>
          </p:cNvPr>
          <p:cNvPicPr>
            <a:picLocks noChangeAspect="1"/>
          </p:cNvPicPr>
          <p:nvPr/>
        </p:nvPicPr>
        <p:blipFill>
          <a:blip r:embed="rId4"/>
          <a:stretch>
            <a:fillRect/>
          </a:stretch>
        </p:blipFill>
        <p:spPr>
          <a:xfrm>
            <a:off x="6684801" y="484632"/>
            <a:ext cx="4097021" cy="3556755"/>
          </a:xfrm>
          <a:prstGeom prst="rect">
            <a:avLst/>
          </a:prstGeom>
        </p:spPr>
      </p:pic>
      <p:sp>
        <p:nvSpPr>
          <p:cNvPr id="2" name="Title 1">
            <a:extLst>
              <a:ext uri="{FF2B5EF4-FFF2-40B4-BE49-F238E27FC236}">
                <a16:creationId xmlns:a16="http://schemas.microsoft.com/office/drawing/2014/main" id="{DF831384-8CD6-41D6-8F24-9AA45CEB53B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3200" spc="-100" dirty="0"/>
              <a:t>Case C→Q: Introduction</a:t>
            </a:r>
            <a:br>
              <a:rPr lang="en-US" sz="3200" spc="-100" dirty="0"/>
            </a:br>
            <a:r>
              <a:rPr lang="en-US" sz="3200" spc="-100" dirty="0"/>
              <a:t>(Raw data)</a:t>
            </a:r>
          </a:p>
        </p:txBody>
      </p:sp>
    </p:spTree>
    <p:extLst>
      <p:ext uri="{BB962C8B-B14F-4D97-AF65-F5344CB8AC3E}">
        <p14:creationId xmlns:p14="http://schemas.microsoft.com/office/powerpoint/2010/main" val="213579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2252-450B-4EA4-9842-F607E3B0D1DB}"/>
              </a:ext>
            </a:extLst>
          </p:cNvPr>
          <p:cNvSpPr>
            <a:spLocks noGrp="1"/>
          </p:cNvSpPr>
          <p:nvPr>
            <p:ph type="title"/>
          </p:nvPr>
        </p:nvSpPr>
        <p:spPr>
          <a:xfrm>
            <a:off x="252919" y="1123837"/>
            <a:ext cx="2947482" cy="4601183"/>
          </a:xfrm>
        </p:spPr>
        <p:txBody>
          <a:bodyPr>
            <a:normAutofit/>
          </a:bodyPr>
          <a:lstStyle/>
          <a:p>
            <a:r>
              <a:rPr lang="en-US" sz="3200" b="1" dirty="0"/>
              <a:t>side-by-side boxplots:</a:t>
            </a:r>
            <a:br>
              <a:rPr lang="en-US" sz="3200" b="1" dirty="0"/>
            </a:br>
            <a:r>
              <a:rPr lang="en-US" sz="3200" b="1" dirty="0"/>
              <a:t>compare the distribution</a:t>
            </a:r>
            <a:r>
              <a:rPr lang="en-US" sz="3200" dirty="0"/>
              <a:t> of calorie counts in hot dog type</a:t>
            </a:r>
          </a:p>
        </p:txBody>
      </p:sp>
      <p:pic>
        <p:nvPicPr>
          <p:cNvPr id="7" name="Content Placeholder 6" descr="A close up of text on a white background&#10;&#10;Description generated with high confidence">
            <a:extLst>
              <a:ext uri="{FF2B5EF4-FFF2-40B4-BE49-F238E27FC236}">
                <a16:creationId xmlns:a16="http://schemas.microsoft.com/office/drawing/2014/main" id="{ABCE3226-D551-4AC8-82C9-D519F00FC5E2}"/>
              </a:ext>
            </a:extLst>
          </p:cNvPr>
          <p:cNvPicPr>
            <a:picLocks noGrp="1" noChangeAspect="1"/>
          </p:cNvPicPr>
          <p:nvPr>
            <p:ph idx="1"/>
          </p:nvPr>
        </p:nvPicPr>
        <p:blipFill>
          <a:blip r:embed="rId2"/>
          <a:stretch>
            <a:fillRect/>
          </a:stretch>
        </p:blipFill>
        <p:spPr>
          <a:xfrm>
            <a:off x="3967566" y="612278"/>
            <a:ext cx="6887145" cy="5903268"/>
          </a:xfrm>
        </p:spPr>
      </p:pic>
    </p:spTree>
    <p:extLst>
      <p:ext uri="{BB962C8B-B14F-4D97-AF65-F5344CB8AC3E}">
        <p14:creationId xmlns:p14="http://schemas.microsoft.com/office/powerpoint/2010/main" val="68607523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701</TotalTime>
  <Words>1076</Words>
  <Application>Microsoft Office PowerPoint</Application>
  <PresentationFormat>Widescreen</PresentationFormat>
  <Paragraphs>289</Paragraphs>
  <Slides>48</Slides>
  <Notes>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vt:lpstr>
      <vt:lpstr>Corbel</vt:lpstr>
      <vt:lpstr>Wingdings</vt:lpstr>
      <vt:lpstr>Wingdings 2</vt:lpstr>
      <vt:lpstr>Frame</vt:lpstr>
      <vt:lpstr>Exploratory Data Analysis</vt:lpstr>
      <vt:lpstr>Examining Relationships Overview</vt:lpstr>
      <vt:lpstr>Exploring Two Variables: Explanatory and Response </vt:lpstr>
      <vt:lpstr>Many Students Wonder ... </vt:lpstr>
      <vt:lpstr>The Role-Type Classification </vt:lpstr>
      <vt:lpstr>In each of the 4 cases, different statistical tools (displays and numerical measures) should be used in order to explore the relationship between the two variables.</vt:lpstr>
      <vt:lpstr>Examples</vt:lpstr>
      <vt:lpstr>Case C→Q: Introduction (Raw data)</vt:lpstr>
      <vt:lpstr>side-by-side boxplots: compare the distribution of calorie counts in hot dog type</vt:lpstr>
      <vt:lpstr>descriptive statistics</vt:lpstr>
      <vt:lpstr>Let's Summarize! </vt:lpstr>
      <vt:lpstr>  Case C→C: Two-Way Tables (Raw data)</vt:lpstr>
      <vt:lpstr>In order to summarize the relationship between two categorical variables, we create a display called a two-way table.</vt:lpstr>
      <vt:lpstr>Case C→C: Conditional Percent </vt:lpstr>
      <vt:lpstr>Another way to visualize the conditional percentages, instead of in a table, is to use a double bar chart. This display is quite common in newspapers</vt:lpstr>
      <vt:lpstr>Let's Summarize!</vt:lpstr>
      <vt:lpstr>Case Q→Q: Two Quantitative Variables </vt:lpstr>
      <vt:lpstr>Overview</vt:lpstr>
      <vt:lpstr>Example Study: To explore the effect of age on maximum legibility distance.  The explanatory variable is Age, and  The response variable is Distance.</vt:lpstr>
      <vt:lpstr>Scatterplot: Introduction </vt:lpstr>
      <vt:lpstr>PowerPoint Presentation</vt:lpstr>
      <vt:lpstr>Completed Example Scatterplot</vt:lpstr>
      <vt:lpstr>   Interpreting the Scatterplot </vt:lpstr>
      <vt:lpstr>The direction of the relationship can be positive, negative, or neither</vt:lpstr>
      <vt:lpstr>The form of the relationship is its general shape.</vt:lpstr>
      <vt:lpstr>The strength of the relationship is determined by how closely the data follow the form of the relationship.</vt:lpstr>
      <vt:lpstr>Data points that deviate from the pattern of the relationship are called outliers.</vt:lpstr>
      <vt:lpstr>Interpretation of Example Scatterplot</vt:lpstr>
      <vt:lpstr>Labeled Scatterplot </vt:lpstr>
      <vt:lpstr>Linear Relationships: Introduction</vt:lpstr>
      <vt:lpstr>Need for Numerical Measure:  Which of the two scatterplots do you think displays a stronger linear relationship?</vt:lpstr>
      <vt:lpstr>Linear Relationships: Correlation</vt:lpstr>
      <vt:lpstr>Linear Relationships: Correlation</vt:lpstr>
      <vt:lpstr>Linear Relationships: Properties of r </vt:lpstr>
      <vt:lpstr>2. The correlation measures only the strength of a linear relationship between two variables.  It ignores any other type of relationship, no matter how strong it is. </vt:lpstr>
      <vt:lpstr>3. The correlation by itself is not sufficient to determine whether a relationship is linear.    </vt:lpstr>
      <vt:lpstr>4. The correlation is heavily influenced by outliers.    Example: What do you think will happen to the correlation (0.663) if we remove this outlier?     </vt:lpstr>
      <vt:lpstr>Linear Relationships:  Regression</vt:lpstr>
      <vt:lpstr>Linear Regression</vt:lpstr>
      <vt:lpstr>There are many lines that look like they would be good candidates to be the line that best fits the data. But we want the line we choose to be close to the data points. In other words, whatever criterion we choose, it had better somehow take into account the vertical deviations of the data points from the line, which are marked with blue arrows in the plot above.</vt:lpstr>
      <vt:lpstr>Least Squares Regression:   Among all the lines that look good on your data, choose the one that has the smallest sum of squared vertical deviations. This line is called the least-squares regression line. </vt:lpstr>
      <vt:lpstr>Linear Relationships:  Least Squares Regression </vt:lpstr>
      <vt:lpstr>EXAMPLE:  AGE-DISTANCE  Let's revisit our age-distance example, and find the least-squares regression line.</vt:lpstr>
      <vt:lpstr>Linear Relationships: Prediction</vt:lpstr>
      <vt:lpstr>Linear Relationships: Extrapolation</vt:lpstr>
      <vt:lpstr>Causation and Lurking Variables: Impact on X and Y</vt:lpstr>
      <vt:lpstr>   Lurking variable:  There is a third variable in the background—the seriousness of the fire—that is responsible for the observed relationship, called Lurking variable. A lurking variable is a variable that is not among the explanatory or response variables in a study, but could substantially affect your interpretation of the relationship among those variables.    </vt:lpstr>
      <vt:lpstr>Causation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SAIFULLAH KATPAR</dc:creator>
  <cp:lastModifiedBy>SAIFULLAH KATPAR</cp:lastModifiedBy>
  <cp:revision>378</cp:revision>
  <dcterms:created xsi:type="dcterms:W3CDTF">2017-09-06T13:39:37Z</dcterms:created>
  <dcterms:modified xsi:type="dcterms:W3CDTF">2017-09-09T20:00:35Z</dcterms:modified>
</cp:coreProperties>
</file>